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sldIdLst>
    <p:sldId id="257" r:id="rId2"/>
    <p:sldId id="258" r:id="rId3"/>
    <p:sldId id="259" r:id="rId4"/>
    <p:sldId id="260" r:id="rId5"/>
    <p:sldId id="261" r:id="rId6"/>
    <p:sldId id="279" r:id="rId7"/>
    <p:sldId id="262" r:id="rId8"/>
    <p:sldId id="281" r:id="rId9"/>
    <p:sldId id="282" r:id="rId10"/>
    <p:sldId id="283" r:id="rId11"/>
    <p:sldId id="284" r:id="rId12"/>
    <p:sldId id="285" r:id="rId13"/>
    <p:sldId id="280" r:id="rId14"/>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35" autoAdjust="0"/>
    <p:restoredTop sz="94660"/>
  </p:normalViewPr>
  <p:slideViewPr>
    <p:cSldViewPr>
      <p:cViewPr varScale="1">
        <p:scale>
          <a:sx n="104" d="100"/>
          <a:sy n="104" d="100"/>
        </p:scale>
        <p:origin x="-1182"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10" name="直角三角形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标题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zh-CN" altLang="en-US" smtClean="0"/>
              <a:t>单击此处编辑母版标题样式</a:t>
            </a:r>
            <a:endParaRPr kumimoji="0" lang="en-US"/>
          </a:p>
        </p:txBody>
      </p:sp>
      <p:sp>
        <p:nvSpPr>
          <p:cNvPr id="17" name="副标题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zh-CN" altLang="en-US" smtClean="0"/>
              <a:t>单击此处编辑母版副标题样式</a:t>
            </a:r>
            <a:endParaRPr kumimoji="0" lang="en-US"/>
          </a:p>
        </p:txBody>
      </p:sp>
      <p:grpSp>
        <p:nvGrpSpPr>
          <p:cNvPr id="2" name="组合 1"/>
          <p:cNvGrpSpPr/>
          <p:nvPr/>
        </p:nvGrpSpPr>
        <p:grpSpPr>
          <a:xfrm>
            <a:off x="-3765" y="4953000"/>
            <a:ext cx="9147765" cy="1912088"/>
            <a:chOff x="-3765" y="4832896"/>
            <a:chExt cx="9147765" cy="2032192"/>
          </a:xfrm>
        </p:grpSpPr>
        <p:sp>
          <p:nvSpPr>
            <p:cNvPr id="7" name="任意多边形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任意多边形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任意多边形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直接连接符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日期占位符 29"/>
          <p:cNvSpPr>
            <a:spLocks noGrp="1"/>
          </p:cNvSpPr>
          <p:nvPr>
            <p:ph type="dt" sz="half" idx="10"/>
          </p:nvPr>
        </p:nvSpPr>
        <p:spPr/>
        <p:txBody>
          <a:bodyPr/>
          <a:lstStyle>
            <a:lvl1pPr>
              <a:defRPr>
                <a:solidFill>
                  <a:srgbClr val="FFFFFF"/>
                </a:solidFill>
              </a:defRPr>
            </a:lvl1pPr>
            <a:extLst/>
          </a:lstStyle>
          <a:p>
            <a:fld id="{E3F019FD-8B4F-4AB2-90D5-5CCD12531109}" type="datetimeFigureOut">
              <a:rPr lang="zh-CN" altLang="en-US" smtClean="0"/>
              <a:t>2018/7/26</a:t>
            </a:fld>
            <a:endParaRPr lang="zh-CN" altLang="en-US"/>
          </a:p>
        </p:txBody>
      </p:sp>
      <p:sp>
        <p:nvSpPr>
          <p:cNvPr id="19" name="页脚占位符 18"/>
          <p:cNvSpPr>
            <a:spLocks noGrp="1"/>
          </p:cNvSpPr>
          <p:nvPr>
            <p:ph type="ftr" sz="quarter" idx="11"/>
          </p:nvPr>
        </p:nvSpPr>
        <p:spPr/>
        <p:txBody>
          <a:bodyPr/>
          <a:lstStyle>
            <a:lvl1pPr>
              <a:defRPr>
                <a:solidFill>
                  <a:schemeClr val="accent1">
                    <a:tint val="20000"/>
                  </a:schemeClr>
                </a:solidFill>
              </a:defRPr>
            </a:lvl1pPr>
            <a:extLst/>
          </a:lstStyle>
          <a:p>
            <a:endParaRPr lang="zh-CN" altLang="en-US"/>
          </a:p>
        </p:txBody>
      </p:sp>
      <p:sp>
        <p:nvSpPr>
          <p:cNvPr id="27" name="灯片编号占位符 26"/>
          <p:cNvSpPr>
            <a:spLocks noGrp="1"/>
          </p:cNvSpPr>
          <p:nvPr>
            <p:ph type="sldNum" sz="quarter" idx="12"/>
          </p:nvPr>
        </p:nvSpPr>
        <p:spPr/>
        <p:txBody>
          <a:bodyPr/>
          <a:lstStyle>
            <a:lvl1pPr>
              <a:defRPr>
                <a:solidFill>
                  <a:srgbClr val="FFFFFF"/>
                </a:solidFill>
              </a:defRPr>
            </a:lvl1pPr>
            <a:extLst/>
          </a:lstStyle>
          <a:p>
            <a:fld id="{90A9F165-0584-425C-8F4F-861B744DA52F}"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1481329"/>
            <a:ext cx="8229600" cy="4386071"/>
          </a:xfrm>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E3F019FD-8B4F-4AB2-90D5-5CCD12531109}" type="datetimeFigureOut">
              <a:rPr lang="zh-CN" altLang="en-US" smtClean="0"/>
              <a:t>2018/7/26</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90A9F165-0584-425C-8F4F-861B744DA52F}"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44013" y="274640"/>
            <a:ext cx="1777470" cy="5592761"/>
          </a:xfrm>
        </p:spPr>
        <p:txBody>
          <a:bodyPr vert="eaVert"/>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41"/>
            <a:ext cx="6324600" cy="5592760"/>
          </a:xfrm>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E3F019FD-8B4F-4AB2-90D5-5CCD12531109}" type="datetimeFigureOut">
              <a:rPr lang="zh-CN" altLang="en-US" smtClean="0"/>
              <a:t>2018/7/26</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90A9F165-0584-425C-8F4F-861B744DA52F}"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E3F019FD-8B4F-4AB2-90D5-5CCD12531109}" type="datetimeFigureOut">
              <a:rPr lang="zh-CN" altLang="en-US" smtClean="0"/>
              <a:t>2018/7/26</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90A9F165-0584-425C-8F4F-861B744DA52F}" type="slidenum">
              <a:rPr lang="zh-CN" altLang="en-US" smtClean="0"/>
              <a:t>‹#›</a:t>
            </a:fld>
            <a:endParaRPr lang="zh-CN" altLang="en-US"/>
          </a:p>
        </p:txBody>
      </p:sp>
      <p:sp>
        <p:nvSpPr>
          <p:cNvPr id="7" name="标题 6"/>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Ref idx="1002">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p:txBody>
          <a:bodyPr/>
          <a:lstStyle>
            <a:extLst/>
          </a:lstStyle>
          <a:p>
            <a:fld id="{E3F019FD-8B4F-4AB2-90D5-5CCD12531109}" type="datetimeFigureOut">
              <a:rPr lang="zh-CN" altLang="en-US" smtClean="0"/>
              <a:t>2018/7/26</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90A9F165-0584-425C-8F4F-861B744DA52F}" type="slidenum">
              <a:rPr lang="zh-CN" altLang="en-US" smtClean="0"/>
              <a:t>‹#›</a:t>
            </a:fld>
            <a:endParaRPr lang="zh-CN" altLang="en-US"/>
          </a:p>
        </p:txBody>
      </p:sp>
      <p:sp>
        <p:nvSpPr>
          <p:cNvPr id="7" name="燕尾形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燕尾形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Ref idx="1002">
        <a:schemeClr val="bg1"/>
      </p:bgRef>
    </p:bg>
    <p:spTree>
      <p:nvGrpSpPr>
        <p:cNvPr id="1" name=""/>
        <p:cNvGrpSpPr/>
        <p:nvPr/>
      </p:nvGrpSpPr>
      <p:grpSpPr>
        <a:xfrm>
          <a:off x="0" y="0"/>
          <a:ext cx="0" cy="0"/>
          <a:chOff x="0" y="0"/>
          <a:chExt cx="0" cy="0"/>
        </a:xfrm>
      </p:grpSpPr>
      <p:sp>
        <p:nvSpPr>
          <p:cNvPr id="3" name="内容占位符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extLst/>
          </a:lstStyle>
          <a:p>
            <a:fld id="{E3F019FD-8B4F-4AB2-90D5-5CCD12531109}" type="datetimeFigureOut">
              <a:rPr lang="zh-CN" altLang="en-US" smtClean="0"/>
              <a:t>2018/7/26</a:t>
            </a:fld>
            <a:endParaRPr lang="zh-CN" altLang="en-US"/>
          </a:p>
        </p:txBody>
      </p:sp>
      <p:sp>
        <p:nvSpPr>
          <p:cNvPr id="6" name="页脚占位符 5"/>
          <p:cNvSpPr>
            <a:spLocks noGrp="1"/>
          </p:cNvSpPr>
          <p:nvPr>
            <p:ph type="ftr" sz="quarter" idx="11"/>
          </p:nvPr>
        </p:nvSpPr>
        <p:spPr/>
        <p:txBody>
          <a:bodyPr/>
          <a:lstStyle>
            <a:extLst/>
          </a:lstStyle>
          <a:p>
            <a:endParaRPr lang="zh-CN" altLang="en-US"/>
          </a:p>
        </p:txBody>
      </p:sp>
      <p:sp>
        <p:nvSpPr>
          <p:cNvPr id="7" name="灯片编号占位符 6"/>
          <p:cNvSpPr>
            <a:spLocks noGrp="1"/>
          </p:cNvSpPr>
          <p:nvPr>
            <p:ph type="sldNum" sz="quarter" idx="12"/>
          </p:nvPr>
        </p:nvSpPr>
        <p:spPr/>
        <p:txBody>
          <a:bodyPr/>
          <a:lstStyle>
            <a:extLst/>
          </a:lstStyle>
          <a:p>
            <a:fld id="{90A9F165-0584-425C-8F4F-861B744DA52F}" type="slidenum">
              <a:rPr lang="zh-CN" altLang="en-US" smtClean="0"/>
              <a:t>‹#›</a:t>
            </a:fld>
            <a:endParaRPr lang="zh-CN" altLang="en-US"/>
          </a:p>
        </p:txBody>
      </p:sp>
      <p:sp>
        <p:nvSpPr>
          <p:cNvPr id="8" name="标题 7"/>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bg>
      <p:bgRef idx="1003">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8229600" cy="1143000"/>
          </a:xfrm>
        </p:spPr>
        <p:txBody>
          <a:bodyPr anchor="ctr"/>
          <a:lstStyle>
            <a:lvl1pPr>
              <a:defRPr/>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5" name="内容占位符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extLst/>
          </a:lstStyle>
          <a:p>
            <a:fld id="{E3F019FD-8B4F-4AB2-90D5-5CCD12531109}" type="datetimeFigureOut">
              <a:rPr lang="zh-CN" altLang="en-US" smtClean="0"/>
              <a:t>2018/7/26</a:t>
            </a:fld>
            <a:endParaRPr lang="zh-CN" altLang="en-US"/>
          </a:p>
        </p:txBody>
      </p:sp>
      <p:sp>
        <p:nvSpPr>
          <p:cNvPr id="8" name="页脚占位符 7"/>
          <p:cNvSpPr>
            <a:spLocks noGrp="1"/>
          </p:cNvSpPr>
          <p:nvPr>
            <p:ph type="ftr" sz="quarter" idx="11"/>
          </p:nvPr>
        </p:nvSpPr>
        <p:spPr/>
        <p:txBody>
          <a:bodyPr/>
          <a:lstStyle>
            <a:extLst/>
          </a:lstStyle>
          <a:p>
            <a:endParaRPr lang="zh-CN" altLang="en-US"/>
          </a:p>
        </p:txBody>
      </p:sp>
      <p:sp>
        <p:nvSpPr>
          <p:cNvPr id="9" name="灯片编号占位符 8"/>
          <p:cNvSpPr>
            <a:spLocks noGrp="1"/>
          </p:cNvSpPr>
          <p:nvPr>
            <p:ph type="sldNum" sz="quarter" idx="12"/>
          </p:nvPr>
        </p:nvSpPr>
        <p:spPr/>
        <p:txBody>
          <a:bodyPr/>
          <a:lstStyle>
            <a:extLst/>
          </a:lstStyle>
          <a:p>
            <a:fld id="{90A9F165-0584-425C-8F4F-861B744DA52F}" type="slidenum">
              <a:rPr lang="zh-CN" altLang="en-US" smtClean="0"/>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Ref idx="1002">
        <a:schemeClr val="bg1"/>
      </p:bgRef>
    </p:bg>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extLst/>
          </a:lstStyle>
          <a:p>
            <a:fld id="{E3F019FD-8B4F-4AB2-90D5-5CCD12531109}" type="datetimeFigureOut">
              <a:rPr lang="zh-CN" altLang="en-US" smtClean="0"/>
              <a:t>2018/7/26</a:t>
            </a:fld>
            <a:endParaRPr lang="zh-CN" altLang="en-US"/>
          </a:p>
        </p:txBody>
      </p:sp>
      <p:sp>
        <p:nvSpPr>
          <p:cNvPr id="4" name="页脚占位符 3"/>
          <p:cNvSpPr>
            <a:spLocks noGrp="1"/>
          </p:cNvSpPr>
          <p:nvPr>
            <p:ph type="ftr" sz="quarter" idx="11"/>
          </p:nvPr>
        </p:nvSpPr>
        <p:spPr/>
        <p:txBody>
          <a:bodyPr/>
          <a:lstStyle>
            <a:extLst/>
          </a:lstStyle>
          <a:p>
            <a:endParaRPr lang="zh-CN" altLang="en-US"/>
          </a:p>
        </p:txBody>
      </p:sp>
      <p:sp>
        <p:nvSpPr>
          <p:cNvPr id="5" name="灯片编号占位符 4"/>
          <p:cNvSpPr>
            <a:spLocks noGrp="1"/>
          </p:cNvSpPr>
          <p:nvPr>
            <p:ph type="sldNum" sz="quarter" idx="12"/>
          </p:nvPr>
        </p:nvSpPr>
        <p:spPr/>
        <p:txBody>
          <a:bodyPr/>
          <a:lstStyle>
            <a:extLst/>
          </a:lstStyle>
          <a:p>
            <a:fld id="{90A9F165-0584-425C-8F4F-861B744DA52F}" type="slidenum">
              <a:rPr lang="zh-CN" altLang="en-US" smtClean="0"/>
              <a:t>‹#›</a:t>
            </a:fld>
            <a:endParaRPr lang="zh-CN" altLang="en-US"/>
          </a:p>
        </p:txBody>
      </p:sp>
      <p:sp>
        <p:nvSpPr>
          <p:cNvPr id="6" name="标题 5"/>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extLst/>
          </a:lstStyle>
          <a:p>
            <a:fld id="{E3F019FD-8B4F-4AB2-90D5-5CCD12531109}" type="datetimeFigureOut">
              <a:rPr lang="zh-CN" altLang="en-US" smtClean="0"/>
              <a:t>2018/7/26</a:t>
            </a:fld>
            <a:endParaRPr lang="zh-CN" altLang="en-US"/>
          </a:p>
        </p:txBody>
      </p:sp>
      <p:sp>
        <p:nvSpPr>
          <p:cNvPr id="3" name="页脚占位符 2"/>
          <p:cNvSpPr>
            <a:spLocks noGrp="1"/>
          </p:cNvSpPr>
          <p:nvPr>
            <p:ph type="ftr" sz="quarter" idx="11"/>
          </p:nvPr>
        </p:nvSpPr>
        <p:spPr/>
        <p:txBody>
          <a:bodyPr/>
          <a:lstStyle>
            <a:extLst/>
          </a:lstStyle>
          <a:p>
            <a:endParaRPr lang="zh-CN" altLang="en-US"/>
          </a:p>
        </p:txBody>
      </p:sp>
      <p:sp>
        <p:nvSpPr>
          <p:cNvPr id="4" name="灯片编号占位符 3"/>
          <p:cNvSpPr>
            <a:spLocks noGrp="1"/>
          </p:cNvSpPr>
          <p:nvPr>
            <p:ph type="sldNum" sz="quarter" idx="12"/>
          </p:nvPr>
        </p:nvSpPr>
        <p:spPr/>
        <p:txBody>
          <a:bodyPr/>
          <a:lstStyle>
            <a:extLst/>
          </a:lstStyle>
          <a:p>
            <a:fld id="{90A9F165-0584-425C-8F4F-861B744DA52F}"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bg>
      <p:bgRef idx="1003">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zh-CN" altLang="en-US" smtClean="0"/>
              <a:t>单击此处编辑母版文本样式</a:t>
            </a:r>
          </a:p>
        </p:txBody>
      </p:sp>
      <p:sp>
        <p:nvSpPr>
          <p:cNvPr id="4" name="内容占位符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a:xfrm>
            <a:off x="6727032" y="6407944"/>
            <a:ext cx="1920240" cy="365760"/>
          </a:xfrm>
        </p:spPr>
        <p:txBody>
          <a:bodyPr/>
          <a:lstStyle>
            <a:extLst/>
          </a:lstStyle>
          <a:p>
            <a:fld id="{E3F019FD-8B4F-4AB2-90D5-5CCD12531109}" type="datetimeFigureOut">
              <a:rPr lang="zh-CN" altLang="en-US" smtClean="0"/>
              <a:t>2018/7/26</a:t>
            </a:fld>
            <a:endParaRPr lang="zh-CN" altLang="en-US"/>
          </a:p>
        </p:txBody>
      </p:sp>
      <p:sp>
        <p:nvSpPr>
          <p:cNvPr id="6" name="页脚占位符 5"/>
          <p:cNvSpPr>
            <a:spLocks noGrp="1"/>
          </p:cNvSpPr>
          <p:nvPr>
            <p:ph type="ftr" sz="quarter" idx="11"/>
          </p:nvPr>
        </p:nvSpPr>
        <p:spPr/>
        <p:txBody>
          <a:bodyPr/>
          <a:lstStyle>
            <a:extLst/>
          </a:lstStyle>
          <a:p>
            <a:endParaRPr lang="zh-CN" altLang="en-US"/>
          </a:p>
        </p:txBody>
      </p:sp>
      <p:sp>
        <p:nvSpPr>
          <p:cNvPr id="7" name="灯片编号占位符 6"/>
          <p:cNvSpPr>
            <a:spLocks noGrp="1"/>
          </p:cNvSpPr>
          <p:nvPr>
            <p:ph type="sldNum" sz="quarter" idx="12"/>
          </p:nvPr>
        </p:nvSpPr>
        <p:spPr/>
        <p:txBody>
          <a:bodyPr/>
          <a:lstStyle>
            <a:extLst/>
          </a:lstStyle>
          <a:p>
            <a:fld id="{90A9F165-0584-425C-8F4F-861B744DA52F}" type="slidenum">
              <a:rPr lang="zh-CN" altLang="en-US" smtClean="0"/>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bg>
      <p:bgRef idx="1002">
        <a:schemeClr val="bg1"/>
      </p:bgRef>
    </p:bg>
    <p:spTree>
      <p:nvGrpSpPr>
        <p:cNvPr id="1" name=""/>
        <p:cNvGrpSpPr/>
        <p:nvPr/>
      </p:nvGrpSpPr>
      <p:grpSpPr>
        <a:xfrm>
          <a:off x="0" y="0"/>
          <a:ext cx="0" cy="0"/>
          <a:chOff x="0" y="0"/>
          <a:chExt cx="0" cy="0"/>
        </a:xfrm>
      </p:grpSpPr>
      <p:sp>
        <p:nvSpPr>
          <p:cNvPr id="4" name="文本占位符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zh-CN" altLang="en-US" smtClean="0"/>
              <a:t>单击此处编辑母版文本样式</a:t>
            </a:r>
          </a:p>
        </p:txBody>
      </p:sp>
      <p:sp>
        <p:nvSpPr>
          <p:cNvPr id="3" name="图片占位符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zh-CN" altLang="en-US" smtClean="0"/>
              <a:t>单击图标添加图片</a:t>
            </a:r>
            <a:endParaRPr kumimoji="0" lang="en-US" dirty="0"/>
          </a:p>
        </p:txBody>
      </p:sp>
      <p:sp>
        <p:nvSpPr>
          <p:cNvPr id="5" name="日期占位符 4"/>
          <p:cNvSpPr>
            <a:spLocks noGrp="1"/>
          </p:cNvSpPr>
          <p:nvPr>
            <p:ph type="dt" sz="half" idx="10"/>
          </p:nvPr>
        </p:nvSpPr>
        <p:spPr/>
        <p:txBody>
          <a:bodyPr/>
          <a:lstStyle>
            <a:lvl1pPr>
              <a:defRPr>
                <a:solidFill>
                  <a:schemeClr val="tx1"/>
                </a:solidFill>
              </a:defRPr>
            </a:lvl1pPr>
            <a:extLst/>
          </a:lstStyle>
          <a:p>
            <a:fld id="{E3F019FD-8B4F-4AB2-90D5-5CCD12531109}" type="datetimeFigureOut">
              <a:rPr lang="zh-CN" altLang="en-US" smtClean="0"/>
              <a:t>2018/7/26</a:t>
            </a:fld>
            <a:endParaRPr lang="zh-CN" altLang="en-US"/>
          </a:p>
        </p:txBody>
      </p:sp>
      <p:sp>
        <p:nvSpPr>
          <p:cNvPr id="6" name="页脚占位符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zh-CN" altLang="en-US"/>
          </a:p>
        </p:txBody>
      </p:sp>
      <p:sp>
        <p:nvSpPr>
          <p:cNvPr id="7" name="灯片编号占位符 6"/>
          <p:cNvSpPr>
            <a:spLocks noGrp="1"/>
          </p:cNvSpPr>
          <p:nvPr>
            <p:ph type="sldNum" sz="quarter" idx="12"/>
          </p:nvPr>
        </p:nvSpPr>
        <p:spPr/>
        <p:txBody>
          <a:bodyPr/>
          <a:lstStyle>
            <a:lvl1pPr>
              <a:defRPr>
                <a:solidFill>
                  <a:schemeClr val="tx1"/>
                </a:solidFill>
              </a:defRPr>
            </a:lvl1pPr>
            <a:extLst/>
          </a:lstStyle>
          <a:p>
            <a:fld id="{90A9F165-0584-425C-8F4F-861B744DA52F}" type="slidenum">
              <a:rPr lang="zh-CN" altLang="en-US" smtClean="0"/>
              <a:t>‹#›</a:t>
            </a:fld>
            <a:endParaRPr lang="zh-CN" altLang="en-US"/>
          </a:p>
        </p:txBody>
      </p:sp>
      <p:sp>
        <p:nvSpPr>
          <p:cNvPr id="2" name="标题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zh-CN" altLang="en-US" smtClean="0"/>
              <a:t>单击此处编辑母版标题样式</a:t>
            </a:r>
            <a:endParaRPr kumimoji="0" lang="en-US"/>
          </a:p>
        </p:txBody>
      </p:sp>
      <p:sp>
        <p:nvSpPr>
          <p:cNvPr id="8" name="任意多边形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任意多边形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直角三角形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直接连接符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燕尾形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燕尾形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任意多边形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任意多边形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直角三角形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直接连接符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标题占位符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zh-CN" altLang="en-US" smtClean="0"/>
              <a:t>单击此处编辑母版标题样式</a:t>
            </a:r>
            <a:endParaRPr kumimoji="0" lang="en-US"/>
          </a:p>
        </p:txBody>
      </p:sp>
      <p:sp>
        <p:nvSpPr>
          <p:cNvPr id="30" name="文本占位符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0" name="日期占位符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E3F019FD-8B4F-4AB2-90D5-5CCD12531109}" type="datetimeFigureOut">
              <a:rPr lang="zh-CN" altLang="en-US" smtClean="0"/>
              <a:t>2018/7/26</a:t>
            </a:fld>
            <a:endParaRPr lang="zh-CN" altLang="en-US"/>
          </a:p>
        </p:txBody>
      </p:sp>
      <p:sp>
        <p:nvSpPr>
          <p:cNvPr id="22" name="页脚占位符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zh-CN" altLang="en-US"/>
          </a:p>
        </p:txBody>
      </p:sp>
      <p:sp>
        <p:nvSpPr>
          <p:cNvPr id="18" name="灯片编号占位符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90A9F165-0584-425C-8F4F-861B744DA52F}"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1700808"/>
            <a:ext cx="8229600" cy="4392488"/>
          </a:xfrm>
        </p:spPr>
        <p:txBody>
          <a:bodyPr>
            <a:normAutofit fontScale="92500" lnSpcReduction="20000"/>
          </a:bodyPr>
          <a:lstStyle/>
          <a:p>
            <a:pPr marL="0" indent="0">
              <a:lnSpc>
                <a:spcPct val="160000"/>
              </a:lnSpc>
              <a:buNone/>
            </a:pPr>
            <a:r>
              <a:rPr lang="zh-CN" altLang="en-US" sz="2800" b="1" dirty="0" smtClean="0">
                <a:solidFill>
                  <a:schemeClr val="bg2">
                    <a:lumMod val="50000"/>
                  </a:schemeClr>
                </a:solidFill>
              </a:rPr>
              <a:t>项目简介</a:t>
            </a:r>
            <a:endParaRPr lang="en-US" altLang="zh-CN" sz="2800" b="1" dirty="0" smtClean="0">
              <a:solidFill>
                <a:schemeClr val="bg2">
                  <a:lumMod val="50000"/>
                </a:schemeClr>
              </a:solidFill>
            </a:endParaRPr>
          </a:p>
          <a:p>
            <a:pPr marL="0" indent="0">
              <a:lnSpc>
                <a:spcPct val="150000"/>
              </a:lnSpc>
              <a:buNone/>
            </a:pPr>
            <a:r>
              <a:rPr lang="zh-CN" altLang="en-US" sz="2400" dirty="0" smtClean="0">
                <a:latin typeface="宋体" pitchFamily="2" charset="-122"/>
                <a:ea typeface="宋体" pitchFamily="2" charset="-122"/>
              </a:rPr>
              <a:t>    安全</a:t>
            </a:r>
            <a:r>
              <a:rPr lang="zh-CN" altLang="en-US" sz="2400" dirty="0">
                <a:latin typeface="宋体" pitchFamily="2" charset="-122"/>
                <a:ea typeface="宋体" pitchFamily="2" charset="-122"/>
              </a:rPr>
              <a:t>对于每一个人都是非常重要的。在信息社会，越来越多的办公文档与个人资料变成了</a:t>
            </a:r>
            <a:r>
              <a:rPr lang="en-US" altLang="zh-CN" sz="2400" dirty="0">
                <a:latin typeface="宋体" pitchFamily="2" charset="-122"/>
                <a:ea typeface="宋体" pitchFamily="2" charset="-122"/>
              </a:rPr>
              <a:t>0</a:t>
            </a:r>
            <a:r>
              <a:rPr lang="zh-CN" altLang="en-US" sz="2400" dirty="0">
                <a:latin typeface="宋体" pitchFamily="2" charset="-122"/>
                <a:ea typeface="宋体" pitchFamily="2" charset="-122"/>
              </a:rPr>
              <a:t>和</a:t>
            </a:r>
            <a:r>
              <a:rPr lang="en-US" altLang="zh-CN" sz="2400" dirty="0">
                <a:latin typeface="宋体" pitchFamily="2" charset="-122"/>
                <a:ea typeface="宋体" pitchFamily="2" charset="-122"/>
              </a:rPr>
              <a:t>1</a:t>
            </a:r>
            <a:r>
              <a:rPr lang="zh-CN" altLang="en-US" sz="2400" dirty="0">
                <a:latin typeface="宋体" pitchFamily="2" charset="-122"/>
                <a:ea typeface="宋体" pitchFamily="2" charset="-122"/>
              </a:rPr>
              <a:t>的组合，从纸张转移到了计算机。科技的发展让工作和生活变得快捷方便，但同时也让安全问题变得日益严峻。日常生活中，我们浏览网站、下载资源的时候一不小心就可能中了木马和病毒。它们盗取账号、删除资料，开启摄像头偷窥用户隐私，也可能让用户的计算机变成“肉鸡”去攻击他人。为了保证计算机的使用安全，安全防护软件自然的成为装机必备软件之一</a:t>
            </a:r>
            <a:r>
              <a:rPr lang="zh-CN" altLang="zh-CN" dirty="0" smtClean="0">
                <a:latin typeface="宋体" pitchFamily="2" charset="-122"/>
                <a:ea typeface="宋体" pitchFamily="2" charset="-122"/>
              </a:rPr>
              <a:t>。</a:t>
            </a:r>
            <a:endParaRPr lang="zh-CN" altLang="en-US" dirty="0">
              <a:latin typeface="宋体" pitchFamily="2" charset="-122"/>
              <a:ea typeface="宋体" pitchFamily="2" charset="-122"/>
            </a:endParaRPr>
          </a:p>
        </p:txBody>
      </p:sp>
      <p:sp>
        <p:nvSpPr>
          <p:cNvPr id="3" name="标题 2"/>
          <p:cNvSpPr>
            <a:spLocks noGrp="1"/>
          </p:cNvSpPr>
          <p:nvPr>
            <p:ph type="title"/>
          </p:nvPr>
        </p:nvSpPr>
        <p:spPr/>
        <p:txBody>
          <a:bodyPr/>
          <a:lstStyle/>
          <a:p>
            <a:r>
              <a:rPr lang="zh-CN" altLang="en-US" dirty="0">
                <a:solidFill>
                  <a:schemeClr val="bg2">
                    <a:lumMod val="50000"/>
                  </a:schemeClr>
                </a:solidFill>
              </a:rPr>
              <a:t>项目</a:t>
            </a:r>
            <a:r>
              <a:rPr lang="en-US" altLang="zh-CN" dirty="0" smtClean="0">
                <a:solidFill>
                  <a:schemeClr val="bg2">
                    <a:lumMod val="50000"/>
                  </a:schemeClr>
                </a:solidFill>
              </a:rPr>
              <a:t>8</a:t>
            </a:r>
            <a:r>
              <a:rPr lang="zh-CN" altLang="en-US" dirty="0">
                <a:solidFill>
                  <a:schemeClr val="bg2">
                    <a:lumMod val="50000"/>
                  </a:schemeClr>
                </a:solidFill>
              </a:rPr>
              <a:t>　</a:t>
            </a:r>
            <a:r>
              <a:rPr lang="zh-CN" altLang="en-US" dirty="0" smtClean="0">
                <a:solidFill>
                  <a:schemeClr val="bg2">
                    <a:lumMod val="50000"/>
                  </a:schemeClr>
                </a:solidFill>
              </a:rPr>
              <a:t>安全</a:t>
            </a:r>
            <a:r>
              <a:rPr lang="zh-CN" altLang="en-US" dirty="0">
                <a:solidFill>
                  <a:schemeClr val="bg2">
                    <a:lumMod val="50000"/>
                  </a:schemeClr>
                </a:solidFill>
              </a:rPr>
              <a:t>防护工具</a:t>
            </a:r>
            <a:endParaRPr lang="zh-CN" altLang="en-US" dirty="0">
              <a:solidFill>
                <a:schemeClr val="bg2">
                  <a:lumMod val="50000"/>
                </a:schemeClr>
              </a:solidFill>
            </a:endParaRPr>
          </a:p>
        </p:txBody>
      </p:sp>
    </p:spTree>
    <p:extLst>
      <p:ext uri="{BB962C8B-B14F-4D97-AF65-F5344CB8AC3E}">
        <p14:creationId xmlns:p14="http://schemas.microsoft.com/office/powerpoint/2010/main" val="196390253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1484784"/>
            <a:ext cx="8229600" cy="4680520"/>
          </a:xfrm>
        </p:spPr>
        <p:txBody>
          <a:bodyPr>
            <a:normAutofit fontScale="70000" lnSpcReduction="20000"/>
          </a:bodyPr>
          <a:lstStyle/>
          <a:p>
            <a:pPr marL="0" indent="0">
              <a:lnSpc>
                <a:spcPct val="160000"/>
              </a:lnSpc>
              <a:buNone/>
            </a:pPr>
            <a:r>
              <a:rPr lang="zh-CN" altLang="en-US" sz="2800" b="1" dirty="0" smtClean="0">
                <a:solidFill>
                  <a:schemeClr val="bg2">
                    <a:lumMod val="50000"/>
                  </a:schemeClr>
                </a:solidFill>
              </a:rPr>
              <a:t>拓展知识</a:t>
            </a:r>
            <a:endParaRPr lang="en-US" altLang="zh-CN" sz="2800" b="1" dirty="0" smtClean="0">
              <a:solidFill>
                <a:schemeClr val="bg2">
                  <a:lumMod val="50000"/>
                </a:schemeClr>
              </a:solidFill>
            </a:endParaRPr>
          </a:p>
          <a:p>
            <a:pPr marL="109728" indent="0">
              <a:lnSpc>
                <a:spcPct val="150000"/>
              </a:lnSpc>
              <a:buNone/>
            </a:pPr>
            <a:r>
              <a:rPr lang="en-US" altLang="zh-CN" sz="2400" dirty="0" smtClean="0">
                <a:latin typeface="宋体" pitchFamily="2" charset="-122"/>
                <a:ea typeface="宋体" pitchFamily="2" charset="-122"/>
              </a:rPr>
              <a:t>    1.</a:t>
            </a:r>
            <a:r>
              <a:rPr lang="zh-CN" altLang="en-US" sz="2400" dirty="0" smtClean="0">
                <a:latin typeface="宋体" pitchFamily="2" charset="-122"/>
                <a:ea typeface="宋体" pitchFamily="2" charset="-122"/>
              </a:rPr>
              <a:t>使用</a:t>
            </a:r>
            <a:r>
              <a:rPr lang="en-US" altLang="zh-CN" sz="2400" dirty="0">
                <a:latin typeface="宋体" pitchFamily="2" charset="-122"/>
                <a:ea typeface="宋体" pitchFamily="2" charset="-122"/>
              </a:rPr>
              <a:t>360</a:t>
            </a:r>
            <a:r>
              <a:rPr lang="zh-CN" altLang="en-US" sz="2400" dirty="0">
                <a:latin typeface="宋体" pitchFamily="2" charset="-122"/>
                <a:ea typeface="宋体" pitchFamily="2" charset="-122"/>
              </a:rPr>
              <a:t>安全卫士守护浏览器上网主页</a:t>
            </a:r>
          </a:p>
          <a:p>
            <a:pPr marL="109728" indent="0">
              <a:lnSpc>
                <a:spcPct val="150000"/>
              </a:lnSpc>
              <a:buNone/>
            </a:pPr>
            <a:r>
              <a:rPr lang="zh-CN" altLang="en-US" sz="2400" dirty="0" smtClean="0">
                <a:latin typeface="宋体" pitchFamily="2" charset="-122"/>
                <a:ea typeface="宋体" pitchFamily="2" charset="-122"/>
              </a:rPr>
              <a:t>    在</a:t>
            </a:r>
            <a:r>
              <a:rPr lang="en-US" altLang="zh-CN" sz="2400" dirty="0">
                <a:latin typeface="宋体" pitchFamily="2" charset="-122"/>
                <a:ea typeface="宋体" pitchFamily="2" charset="-122"/>
              </a:rPr>
              <a:t>360</a:t>
            </a:r>
            <a:r>
              <a:rPr lang="zh-CN" altLang="en-US" sz="2400" dirty="0">
                <a:latin typeface="宋体" pitchFamily="2" charset="-122"/>
                <a:ea typeface="宋体" pitchFamily="2" charset="-122"/>
              </a:rPr>
              <a:t>安全卫士的“查杀修复”模块内找到“主页锁定”按钮，锁定想用的上网主页，然后再打开浏览器验证锁定是否有效。如果锁定无效，那么就需要使用“功能大全”模块里面自带的“主页修复”功能进行修复了，在“全部工具”里面找到“主页修复”，单击下载安装即可。</a:t>
            </a:r>
          </a:p>
          <a:p>
            <a:pPr marL="109728" indent="0">
              <a:lnSpc>
                <a:spcPct val="150000"/>
              </a:lnSpc>
              <a:buNone/>
            </a:pPr>
            <a:r>
              <a:rPr lang="en-US" altLang="zh-CN" sz="2400" dirty="0" smtClean="0">
                <a:latin typeface="宋体" pitchFamily="2" charset="-122"/>
                <a:ea typeface="宋体" pitchFamily="2" charset="-122"/>
              </a:rPr>
              <a:t>    2.360U</a:t>
            </a:r>
            <a:r>
              <a:rPr lang="zh-CN" altLang="en-US" sz="2400" dirty="0">
                <a:latin typeface="宋体" pitchFamily="2" charset="-122"/>
                <a:ea typeface="宋体" pitchFamily="2" charset="-122"/>
              </a:rPr>
              <a:t>盘助手打造</a:t>
            </a:r>
            <a:r>
              <a:rPr lang="en-US" altLang="zh-CN" sz="2400" dirty="0">
                <a:latin typeface="宋体" pitchFamily="2" charset="-122"/>
                <a:ea typeface="宋体" pitchFamily="2" charset="-122"/>
              </a:rPr>
              <a:t>U</a:t>
            </a:r>
            <a:r>
              <a:rPr lang="zh-CN" altLang="en-US" sz="2400" dirty="0">
                <a:latin typeface="宋体" pitchFamily="2" charset="-122"/>
                <a:ea typeface="宋体" pitchFamily="2" charset="-122"/>
              </a:rPr>
              <a:t>盘专属安全视图</a:t>
            </a:r>
          </a:p>
          <a:p>
            <a:pPr marL="109728" indent="0">
              <a:lnSpc>
                <a:spcPct val="150000"/>
              </a:lnSpc>
              <a:buNone/>
            </a:pPr>
            <a:r>
              <a:rPr lang="zh-CN" altLang="en-US" sz="2400" dirty="0" smtClean="0">
                <a:latin typeface="宋体" pitchFamily="2" charset="-122"/>
                <a:ea typeface="宋体" pitchFamily="2" charset="-122"/>
              </a:rPr>
              <a:t>    为了</a:t>
            </a:r>
            <a:r>
              <a:rPr lang="zh-CN" altLang="en-US" sz="2400" dirty="0">
                <a:latin typeface="宋体" pitchFamily="2" charset="-122"/>
                <a:ea typeface="宋体" pitchFamily="2" charset="-122"/>
              </a:rPr>
              <a:t>降低</a:t>
            </a:r>
            <a:r>
              <a:rPr lang="en-US" altLang="zh-CN" sz="2400" dirty="0">
                <a:latin typeface="宋体" pitchFamily="2" charset="-122"/>
                <a:ea typeface="宋体" pitchFamily="2" charset="-122"/>
              </a:rPr>
              <a:t>U</a:t>
            </a:r>
            <a:r>
              <a:rPr lang="zh-CN" altLang="en-US" sz="2400" dirty="0">
                <a:latin typeface="宋体" pitchFamily="2" charset="-122"/>
                <a:ea typeface="宋体" pitchFamily="2" charset="-122"/>
              </a:rPr>
              <a:t>盘中毒率，</a:t>
            </a:r>
            <a:r>
              <a:rPr lang="en-US" altLang="zh-CN" sz="2400" dirty="0">
                <a:latin typeface="宋体" pitchFamily="2" charset="-122"/>
                <a:ea typeface="宋体" pitchFamily="2" charset="-122"/>
              </a:rPr>
              <a:t>360</a:t>
            </a:r>
            <a:r>
              <a:rPr lang="zh-CN" altLang="en-US" sz="2400" dirty="0">
                <a:latin typeface="宋体" pitchFamily="2" charset="-122"/>
                <a:ea typeface="宋体" pitchFamily="2" charset="-122"/>
              </a:rPr>
              <a:t>安全卫士特推出“</a:t>
            </a:r>
            <a:r>
              <a:rPr lang="en-US" altLang="zh-CN" sz="2400" dirty="0">
                <a:latin typeface="宋体" pitchFamily="2" charset="-122"/>
                <a:ea typeface="宋体" pitchFamily="2" charset="-122"/>
              </a:rPr>
              <a:t>U</a:t>
            </a:r>
            <a:r>
              <a:rPr lang="zh-CN" altLang="en-US" sz="2400" dirty="0">
                <a:latin typeface="宋体" pitchFamily="2" charset="-122"/>
                <a:ea typeface="宋体" pitchFamily="2" charset="-122"/>
              </a:rPr>
              <a:t>盘安全视图”，隔离高危文件，分类查看</a:t>
            </a:r>
            <a:r>
              <a:rPr lang="en-US" altLang="zh-CN" sz="2400" dirty="0">
                <a:latin typeface="宋体" pitchFamily="2" charset="-122"/>
                <a:ea typeface="宋体" pitchFamily="2" charset="-122"/>
              </a:rPr>
              <a:t>U</a:t>
            </a:r>
            <a:r>
              <a:rPr lang="zh-CN" altLang="en-US" sz="2400" dirty="0">
                <a:latin typeface="宋体" pitchFamily="2" charset="-122"/>
                <a:ea typeface="宋体" pitchFamily="2" charset="-122"/>
              </a:rPr>
              <a:t>盘文件，全面保护</a:t>
            </a:r>
            <a:r>
              <a:rPr lang="en-US" altLang="zh-CN" sz="2400" dirty="0">
                <a:latin typeface="宋体" pitchFamily="2" charset="-122"/>
                <a:ea typeface="宋体" pitchFamily="2" charset="-122"/>
              </a:rPr>
              <a:t>U</a:t>
            </a:r>
            <a:r>
              <a:rPr lang="zh-CN" altLang="en-US" sz="2400" dirty="0">
                <a:latin typeface="宋体" pitchFamily="2" charset="-122"/>
                <a:ea typeface="宋体" pitchFamily="2" charset="-122"/>
              </a:rPr>
              <a:t>盘和电脑安全。</a:t>
            </a:r>
            <a:r>
              <a:rPr lang="en-US" altLang="zh-CN" sz="2400" dirty="0">
                <a:latin typeface="宋体" pitchFamily="2" charset="-122"/>
                <a:ea typeface="宋体" pitchFamily="2" charset="-122"/>
              </a:rPr>
              <a:t>360U</a:t>
            </a:r>
            <a:r>
              <a:rPr lang="zh-CN" altLang="en-US" sz="2400" dirty="0">
                <a:latin typeface="宋体" pitchFamily="2" charset="-122"/>
                <a:ea typeface="宋体" pitchFamily="2" charset="-122"/>
              </a:rPr>
              <a:t>盘助手安全视图模式，会根据文件本身属性进行分类，隐藏的文件也会展示出来，如果检测到是木马病毒等有危险的文件，则会隔离到“高危文件”分类中，让木马无所遁形。</a:t>
            </a:r>
          </a:p>
        </p:txBody>
      </p:sp>
      <p:sp>
        <p:nvSpPr>
          <p:cNvPr id="3" name="标题 2"/>
          <p:cNvSpPr>
            <a:spLocks noGrp="1"/>
          </p:cNvSpPr>
          <p:nvPr>
            <p:ph type="title"/>
          </p:nvPr>
        </p:nvSpPr>
        <p:spPr/>
        <p:txBody>
          <a:bodyPr>
            <a:normAutofit/>
          </a:bodyPr>
          <a:lstStyle/>
          <a:p>
            <a:r>
              <a:rPr lang="zh-CN" altLang="en-US" sz="3600" dirty="0">
                <a:solidFill>
                  <a:schemeClr val="bg2">
                    <a:lumMod val="50000"/>
                  </a:schemeClr>
                </a:solidFill>
              </a:rPr>
              <a:t>任务</a:t>
            </a:r>
            <a:r>
              <a:rPr lang="en-US" altLang="zh-CN" sz="3600" dirty="0">
                <a:solidFill>
                  <a:schemeClr val="bg2">
                    <a:lumMod val="50000"/>
                  </a:schemeClr>
                </a:solidFill>
              </a:rPr>
              <a:t>2</a:t>
            </a:r>
            <a:r>
              <a:rPr lang="zh-CN" altLang="en-US" sz="3600" dirty="0">
                <a:solidFill>
                  <a:schemeClr val="bg2">
                    <a:lumMod val="50000"/>
                  </a:schemeClr>
                </a:solidFill>
              </a:rPr>
              <a:t>　</a:t>
            </a:r>
            <a:r>
              <a:rPr lang="zh-CN" altLang="en-US" sz="3600" dirty="0">
                <a:solidFill>
                  <a:schemeClr val="bg2">
                    <a:lumMod val="50000"/>
                  </a:schemeClr>
                </a:solidFill>
              </a:rPr>
              <a:t>安全辅助工具</a:t>
            </a:r>
            <a:r>
              <a:rPr lang="en-US" altLang="zh-CN" sz="3600" dirty="0">
                <a:solidFill>
                  <a:schemeClr val="bg2">
                    <a:lumMod val="50000"/>
                  </a:schemeClr>
                </a:solidFill>
              </a:rPr>
              <a:t>——360</a:t>
            </a:r>
            <a:r>
              <a:rPr lang="zh-CN" altLang="en-US" sz="3600" dirty="0">
                <a:solidFill>
                  <a:schemeClr val="bg2">
                    <a:lumMod val="50000"/>
                  </a:schemeClr>
                </a:solidFill>
              </a:rPr>
              <a:t>安全卫士</a:t>
            </a:r>
            <a:endParaRPr lang="zh-CN" altLang="en-US" sz="3600" dirty="0">
              <a:solidFill>
                <a:schemeClr val="bg2">
                  <a:lumMod val="50000"/>
                </a:schemeClr>
              </a:solidFill>
            </a:endParaRPr>
          </a:p>
        </p:txBody>
      </p:sp>
    </p:spTree>
    <p:extLst>
      <p:ext uri="{BB962C8B-B14F-4D97-AF65-F5344CB8AC3E}">
        <p14:creationId xmlns:p14="http://schemas.microsoft.com/office/powerpoint/2010/main" val="4912296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1484784"/>
            <a:ext cx="8229600" cy="4680520"/>
          </a:xfrm>
        </p:spPr>
        <p:txBody>
          <a:bodyPr>
            <a:normAutofit/>
          </a:bodyPr>
          <a:lstStyle/>
          <a:p>
            <a:pPr marL="0" indent="0">
              <a:lnSpc>
                <a:spcPct val="160000"/>
              </a:lnSpc>
              <a:buNone/>
            </a:pPr>
            <a:r>
              <a:rPr lang="zh-CN" altLang="en-US" sz="2800" b="1" dirty="0" smtClean="0">
                <a:solidFill>
                  <a:schemeClr val="bg2">
                    <a:lumMod val="50000"/>
                  </a:schemeClr>
                </a:solidFill>
              </a:rPr>
              <a:t>拓展训练</a:t>
            </a:r>
            <a:endParaRPr lang="en-US" altLang="zh-CN" sz="2800" b="1" dirty="0">
              <a:solidFill>
                <a:schemeClr val="bg2">
                  <a:lumMod val="50000"/>
                </a:schemeClr>
              </a:solidFill>
            </a:endParaRPr>
          </a:p>
          <a:p>
            <a:pPr marL="109728" indent="0">
              <a:lnSpc>
                <a:spcPct val="150000"/>
              </a:lnSpc>
              <a:buNone/>
            </a:pPr>
            <a:r>
              <a:rPr lang="en-US" altLang="zh-CN" sz="2400" dirty="0" smtClean="0">
                <a:latin typeface="宋体" pitchFamily="2" charset="-122"/>
                <a:ea typeface="宋体" pitchFamily="2" charset="-122"/>
              </a:rPr>
              <a:t>    </a:t>
            </a:r>
            <a:r>
              <a:rPr lang="en-US" altLang="zh-CN" sz="2400" dirty="0">
                <a:latin typeface="宋体" pitchFamily="2" charset="-122"/>
                <a:ea typeface="宋体" pitchFamily="2" charset="-122"/>
              </a:rPr>
              <a:t>1</a:t>
            </a:r>
            <a:r>
              <a:rPr lang="en-US" altLang="zh-CN" sz="2400" dirty="0" smtClean="0">
                <a:latin typeface="宋体" pitchFamily="2" charset="-122"/>
                <a:ea typeface="宋体" pitchFamily="2" charset="-122"/>
              </a:rPr>
              <a:t>.</a:t>
            </a:r>
            <a:r>
              <a:rPr lang="zh-CN" altLang="en-US" sz="2400" dirty="0" smtClean="0">
                <a:latin typeface="宋体" pitchFamily="2" charset="-122"/>
                <a:ea typeface="宋体" pitchFamily="2" charset="-122"/>
              </a:rPr>
              <a:t>请</a:t>
            </a:r>
            <a:r>
              <a:rPr lang="zh-CN" altLang="en-US" sz="2400" dirty="0">
                <a:latin typeface="宋体" pitchFamily="2" charset="-122"/>
                <a:ea typeface="宋体" pitchFamily="2" charset="-122"/>
              </a:rPr>
              <a:t>使用</a:t>
            </a:r>
            <a:r>
              <a:rPr lang="en-US" altLang="zh-CN" sz="2400" dirty="0">
                <a:latin typeface="宋体" pitchFamily="2" charset="-122"/>
                <a:ea typeface="宋体" pitchFamily="2" charset="-122"/>
              </a:rPr>
              <a:t>360</a:t>
            </a:r>
            <a:r>
              <a:rPr lang="zh-CN" altLang="en-US" sz="2400" dirty="0">
                <a:latin typeface="宋体" pitchFamily="2" charset="-122"/>
                <a:ea typeface="宋体" pitchFamily="2" charset="-122"/>
              </a:rPr>
              <a:t>安全卫士修改浏览器上网主页为自己常用的网址。</a:t>
            </a:r>
          </a:p>
          <a:p>
            <a:pPr marL="109728" indent="0">
              <a:lnSpc>
                <a:spcPct val="150000"/>
              </a:lnSpc>
              <a:buNone/>
            </a:pPr>
            <a:r>
              <a:rPr lang="zh-CN" altLang="en-US" sz="2400" dirty="0" smtClean="0">
                <a:latin typeface="宋体" pitchFamily="2" charset="-122"/>
                <a:ea typeface="宋体" pitchFamily="2" charset="-122"/>
              </a:rPr>
              <a:t>    操作</a:t>
            </a:r>
            <a:r>
              <a:rPr lang="zh-CN" altLang="en-US" sz="2400" dirty="0">
                <a:latin typeface="宋体" pitchFamily="2" charset="-122"/>
                <a:ea typeface="宋体" pitchFamily="2" charset="-122"/>
              </a:rPr>
              <a:t>提示：在</a:t>
            </a:r>
            <a:r>
              <a:rPr lang="en-US" altLang="zh-CN" sz="2400" dirty="0">
                <a:latin typeface="宋体" pitchFamily="2" charset="-122"/>
                <a:ea typeface="宋体" pitchFamily="2" charset="-122"/>
              </a:rPr>
              <a:t>360</a:t>
            </a:r>
            <a:r>
              <a:rPr lang="zh-CN" altLang="en-US" sz="2400" dirty="0">
                <a:latin typeface="宋体" pitchFamily="2" charset="-122"/>
                <a:ea typeface="宋体" pitchFamily="2" charset="-122"/>
              </a:rPr>
              <a:t>安全卫士的“查杀修复”模块内找到“主页锁定”。</a:t>
            </a:r>
          </a:p>
          <a:p>
            <a:pPr marL="109728" indent="0">
              <a:lnSpc>
                <a:spcPct val="150000"/>
              </a:lnSpc>
              <a:buNone/>
            </a:pPr>
            <a:r>
              <a:rPr lang="en-US" altLang="zh-CN" sz="2400" dirty="0" smtClean="0">
                <a:latin typeface="宋体" pitchFamily="2" charset="-122"/>
                <a:ea typeface="宋体" pitchFamily="2" charset="-122"/>
              </a:rPr>
              <a:t>    2.</a:t>
            </a:r>
            <a:r>
              <a:rPr lang="zh-CN" altLang="en-US" sz="2400" dirty="0" smtClean="0">
                <a:latin typeface="宋体" pitchFamily="2" charset="-122"/>
                <a:ea typeface="宋体" pitchFamily="2" charset="-122"/>
              </a:rPr>
              <a:t>使用</a:t>
            </a:r>
            <a:r>
              <a:rPr lang="en-US" altLang="zh-CN" sz="2400" dirty="0">
                <a:latin typeface="宋体" pitchFamily="2" charset="-122"/>
                <a:ea typeface="宋体" pitchFamily="2" charset="-122"/>
              </a:rPr>
              <a:t>360</a:t>
            </a:r>
            <a:r>
              <a:rPr lang="zh-CN" altLang="en-US" sz="2400" dirty="0">
                <a:latin typeface="宋体" pitchFamily="2" charset="-122"/>
                <a:ea typeface="宋体" pitchFamily="2" charset="-122"/>
              </a:rPr>
              <a:t>系统急救箱查杀本机的顽固木马。</a:t>
            </a:r>
          </a:p>
        </p:txBody>
      </p:sp>
      <p:sp>
        <p:nvSpPr>
          <p:cNvPr id="3" name="标题 2"/>
          <p:cNvSpPr>
            <a:spLocks noGrp="1"/>
          </p:cNvSpPr>
          <p:nvPr>
            <p:ph type="title"/>
          </p:nvPr>
        </p:nvSpPr>
        <p:spPr/>
        <p:txBody>
          <a:bodyPr>
            <a:normAutofit/>
          </a:bodyPr>
          <a:lstStyle/>
          <a:p>
            <a:r>
              <a:rPr lang="zh-CN" altLang="en-US" sz="3600" dirty="0">
                <a:solidFill>
                  <a:schemeClr val="bg2">
                    <a:lumMod val="50000"/>
                  </a:schemeClr>
                </a:solidFill>
              </a:rPr>
              <a:t>任务</a:t>
            </a:r>
            <a:r>
              <a:rPr lang="en-US" altLang="zh-CN" sz="3600" dirty="0">
                <a:solidFill>
                  <a:schemeClr val="bg2">
                    <a:lumMod val="50000"/>
                  </a:schemeClr>
                </a:solidFill>
              </a:rPr>
              <a:t>2</a:t>
            </a:r>
            <a:r>
              <a:rPr lang="zh-CN" altLang="en-US" sz="3600" dirty="0">
                <a:solidFill>
                  <a:schemeClr val="bg2">
                    <a:lumMod val="50000"/>
                  </a:schemeClr>
                </a:solidFill>
              </a:rPr>
              <a:t>　</a:t>
            </a:r>
            <a:r>
              <a:rPr lang="zh-CN" altLang="en-US" sz="3600" dirty="0">
                <a:solidFill>
                  <a:schemeClr val="bg2">
                    <a:lumMod val="50000"/>
                  </a:schemeClr>
                </a:solidFill>
              </a:rPr>
              <a:t>安全辅助工具</a:t>
            </a:r>
            <a:r>
              <a:rPr lang="en-US" altLang="zh-CN" sz="3600" dirty="0">
                <a:solidFill>
                  <a:schemeClr val="bg2">
                    <a:lumMod val="50000"/>
                  </a:schemeClr>
                </a:solidFill>
              </a:rPr>
              <a:t>——360</a:t>
            </a:r>
            <a:r>
              <a:rPr lang="zh-CN" altLang="en-US" sz="3600" dirty="0">
                <a:solidFill>
                  <a:schemeClr val="bg2">
                    <a:lumMod val="50000"/>
                  </a:schemeClr>
                </a:solidFill>
              </a:rPr>
              <a:t>安全卫士</a:t>
            </a:r>
            <a:endParaRPr lang="zh-CN" altLang="en-US" sz="3600" dirty="0">
              <a:solidFill>
                <a:schemeClr val="bg2">
                  <a:lumMod val="50000"/>
                </a:schemeClr>
              </a:solidFill>
            </a:endParaRPr>
          </a:p>
        </p:txBody>
      </p:sp>
    </p:spTree>
    <p:extLst>
      <p:ext uri="{BB962C8B-B14F-4D97-AF65-F5344CB8AC3E}">
        <p14:creationId xmlns:p14="http://schemas.microsoft.com/office/powerpoint/2010/main" val="24223389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251520" y="1484784"/>
            <a:ext cx="8496944" cy="4680520"/>
          </a:xfrm>
        </p:spPr>
        <p:txBody>
          <a:bodyPr>
            <a:normAutofit/>
          </a:bodyPr>
          <a:lstStyle/>
          <a:p>
            <a:pPr marL="0" indent="0">
              <a:lnSpc>
                <a:spcPct val="160000"/>
              </a:lnSpc>
              <a:buNone/>
            </a:pPr>
            <a:r>
              <a:rPr lang="zh-CN" altLang="en-US" sz="2800" b="1" dirty="0" smtClean="0">
                <a:solidFill>
                  <a:schemeClr val="bg2">
                    <a:lumMod val="50000"/>
                  </a:schemeClr>
                </a:solidFill>
              </a:rPr>
              <a:t>做一做</a:t>
            </a:r>
            <a:endParaRPr lang="en-US" altLang="zh-CN" sz="2800" b="1" dirty="0">
              <a:solidFill>
                <a:schemeClr val="bg2">
                  <a:lumMod val="50000"/>
                </a:schemeClr>
              </a:solidFill>
            </a:endParaRPr>
          </a:p>
          <a:p>
            <a:pPr marL="0" indent="0">
              <a:lnSpc>
                <a:spcPct val="160000"/>
              </a:lnSpc>
              <a:buNone/>
            </a:pPr>
            <a:r>
              <a:rPr lang="en-US" altLang="zh-CN" sz="2300" dirty="0" smtClean="0">
                <a:latin typeface="宋体" pitchFamily="2" charset="-122"/>
                <a:ea typeface="宋体" pitchFamily="2" charset="-122"/>
              </a:rPr>
              <a:t>    </a:t>
            </a:r>
            <a:r>
              <a:rPr lang="en-US" altLang="zh-CN" sz="2300" dirty="0">
                <a:latin typeface="宋体" pitchFamily="2" charset="-122"/>
                <a:ea typeface="宋体" pitchFamily="2" charset="-122"/>
              </a:rPr>
              <a:t>1</a:t>
            </a:r>
            <a:r>
              <a:rPr lang="en-US" altLang="zh-CN" sz="2300" dirty="0" smtClean="0">
                <a:latin typeface="宋体" pitchFamily="2" charset="-122"/>
                <a:ea typeface="宋体" pitchFamily="2" charset="-122"/>
              </a:rPr>
              <a:t>.</a:t>
            </a:r>
            <a:r>
              <a:rPr lang="zh-CN" altLang="en-US" sz="2300" dirty="0" smtClean="0">
                <a:latin typeface="宋体" pitchFamily="2" charset="-122"/>
                <a:ea typeface="宋体" pitchFamily="2" charset="-122"/>
              </a:rPr>
              <a:t>使用</a:t>
            </a:r>
            <a:r>
              <a:rPr lang="en-US" altLang="zh-CN" sz="2300" dirty="0">
                <a:latin typeface="宋体" pitchFamily="2" charset="-122"/>
                <a:ea typeface="宋体" pitchFamily="2" charset="-122"/>
              </a:rPr>
              <a:t>360</a:t>
            </a:r>
            <a:r>
              <a:rPr lang="zh-CN" altLang="en-US" sz="2300" dirty="0">
                <a:latin typeface="宋体" pitchFamily="2" charset="-122"/>
                <a:ea typeface="宋体" pitchFamily="2" charset="-122"/>
              </a:rPr>
              <a:t>安全卫士的“系统修复”模块，扫描并修复系统漏洞。</a:t>
            </a:r>
          </a:p>
          <a:p>
            <a:pPr marL="0" indent="0">
              <a:lnSpc>
                <a:spcPct val="160000"/>
              </a:lnSpc>
              <a:buNone/>
            </a:pPr>
            <a:r>
              <a:rPr lang="en-US" altLang="zh-CN" sz="2300" dirty="0" smtClean="0">
                <a:latin typeface="宋体" pitchFamily="2" charset="-122"/>
                <a:ea typeface="宋体" pitchFamily="2" charset="-122"/>
              </a:rPr>
              <a:t>    2.</a:t>
            </a:r>
            <a:r>
              <a:rPr lang="zh-CN" altLang="en-US" sz="2300" dirty="0" smtClean="0">
                <a:latin typeface="宋体" pitchFamily="2" charset="-122"/>
                <a:ea typeface="宋体" pitchFamily="2" charset="-122"/>
              </a:rPr>
              <a:t>使用</a:t>
            </a:r>
            <a:r>
              <a:rPr lang="en-US" altLang="zh-CN" sz="2300" dirty="0">
                <a:latin typeface="宋体" pitchFamily="2" charset="-122"/>
                <a:ea typeface="宋体" pitchFamily="2" charset="-122"/>
              </a:rPr>
              <a:t>360</a:t>
            </a:r>
            <a:r>
              <a:rPr lang="zh-CN" altLang="en-US" sz="2300" dirty="0">
                <a:latin typeface="宋体" pitchFamily="2" charset="-122"/>
                <a:ea typeface="宋体" pitchFamily="2" charset="-122"/>
              </a:rPr>
              <a:t>安全卫士的“软件管家”模块，下载应用宝、爱奇艺视频等软件，安装软件，并进行软件净化。</a:t>
            </a:r>
          </a:p>
          <a:p>
            <a:pPr marL="0" indent="0">
              <a:lnSpc>
                <a:spcPct val="160000"/>
              </a:lnSpc>
              <a:buNone/>
            </a:pPr>
            <a:r>
              <a:rPr lang="zh-CN" altLang="en-US" sz="2300" dirty="0" smtClean="0">
                <a:latin typeface="宋体" pitchFamily="2" charset="-122"/>
                <a:ea typeface="宋体" pitchFamily="2" charset="-122"/>
              </a:rPr>
              <a:t>    操作</a:t>
            </a:r>
            <a:r>
              <a:rPr lang="zh-CN" altLang="en-US" sz="2300" dirty="0">
                <a:latin typeface="宋体" pitchFamily="2" charset="-122"/>
                <a:ea typeface="宋体" pitchFamily="2" charset="-122"/>
              </a:rPr>
              <a:t>提示：“软件净化”是对于已安装的软件自动解除任务栏的快捷方式，并自动关闭开机自启动功能。</a:t>
            </a:r>
          </a:p>
        </p:txBody>
      </p:sp>
      <p:sp>
        <p:nvSpPr>
          <p:cNvPr id="3" name="标题 2"/>
          <p:cNvSpPr>
            <a:spLocks noGrp="1"/>
          </p:cNvSpPr>
          <p:nvPr>
            <p:ph type="title"/>
          </p:nvPr>
        </p:nvSpPr>
        <p:spPr/>
        <p:txBody>
          <a:bodyPr>
            <a:normAutofit/>
          </a:bodyPr>
          <a:lstStyle/>
          <a:p>
            <a:r>
              <a:rPr lang="zh-CN" altLang="en-US" sz="3600" dirty="0">
                <a:solidFill>
                  <a:schemeClr val="bg2">
                    <a:lumMod val="50000"/>
                  </a:schemeClr>
                </a:solidFill>
              </a:rPr>
              <a:t>任务</a:t>
            </a:r>
            <a:r>
              <a:rPr lang="en-US" altLang="zh-CN" sz="3600" dirty="0">
                <a:solidFill>
                  <a:schemeClr val="bg2">
                    <a:lumMod val="50000"/>
                  </a:schemeClr>
                </a:solidFill>
              </a:rPr>
              <a:t>2</a:t>
            </a:r>
            <a:r>
              <a:rPr lang="zh-CN" altLang="en-US" sz="3600" dirty="0">
                <a:solidFill>
                  <a:schemeClr val="bg2">
                    <a:lumMod val="50000"/>
                  </a:schemeClr>
                </a:solidFill>
              </a:rPr>
              <a:t>　</a:t>
            </a:r>
            <a:r>
              <a:rPr lang="zh-CN" altLang="en-US" sz="3600" dirty="0">
                <a:solidFill>
                  <a:schemeClr val="bg2">
                    <a:lumMod val="50000"/>
                  </a:schemeClr>
                </a:solidFill>
              </a:rPr>
              <a:t>安全辅助工具</a:t>
            </a:r>
            <a:r>
              <a:rPr lang="en-US" altLang="zh-CN" sz="3600" dirty="0">
                <a:solidFill>
                  <a:schemeClr val="bg2">
                    <a:lumMod val="50000"/>
                  </a:schemeClr>
                </a:solidFill>
              </a:rPr>
              <a:t>——360</a:t>
            </a:r>
            <a:r>
              <a:rPr lang="zh-CN" altLang="en-US" sz="3600" dirty="0">
                <a:solidFill>
                  <a:schemeClr val="bg2">
                    <a:lumMod val="50000"/>
                  </a:schemeClr>
                </a:solidFill>
              </a:rPr>
              <a:t>安全卫士</a:t>
            </a:r>
            <a:endParaRPr lang="zh-CN" altLang="en-US" sz="3600" dirty="0">
              <a:solidFill>
                <a:schemeClr val="bg2">
                  <a:lumMod val="50000"/>
                </a:schemeClr>
              </a:solidFill>
            </a:endParaRPr>
          </a:p>
        </p:txBody>
      </p:sp>
    </p:spTree>
    <p:extLst>
      <p:ext uri="{BB962C8B-B14F-4D97-AF65-F5344CB8AC3E}">
        <p14:creationId xmlns:p14="http://schemas.microsoft.com/office/powerpoint/2010/main" val="19392827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1700808"/>
            <a:ext cx="8229600" cy="4392488"/>
          </a:xfrm>
        </p:spPr>
        <p:txBody>
          <a:bodyPr>
            <a:normAutofit/>
          </a:bodyPr>
          <a:lstStyle/>
          <a:p>
            <a:pPr marL="0" indent="0">
              <a:lnSpc>
                <a:spcPct val="160000"/>
              </a:lnSpc>
              <a:buNone/>
            </a:pPr>
            <a:r>
              <a:rPr lang="zh-CN" altLang="en-US" sz="2800" b="1" dirty="0" smtClean="0">
                <a:solidFill>
                  <a:schemeClr val="bg2">
                    <a:lumMod val="50000"/>
                  </a:schemeClr>
                </a:solidFill>
              </a:rPr>
              <a:t>项目小结</a:t>
            </a:r>
            <a:endParaRPr lang="en-US" altLang="zh-CN" sz="2800" b="1" dirty="0" smtClean="0">
              <a:solidFill>
                <a:schemeClr val="bg2">
                  <a:lumMod val="50000"/>
                </a:schemeClr>
              </a:solidFill>
            </a:endParaRPr>
          </a:p>
          <a:p>
            <a:pPr marL="0" indent="0">
              <a:lnSpc>
                <a:spcPct val="160000"/>
              </a:lnSpc>
              <a:buNone/>
            </a:pPr>
            <a:r>
              <a:rPr lang="zh-CN" altLang="en-US" dirty="0" smtClean="0">
                <a:latin typeface="宋体" pitchFamily="2" charset="-122"/>
                <a:ea typeface="宋体" pitchFamily="2" charset="-122"/>
              </a:rPr>
              <a:t>    通过本项目的学习，</a:t>
            </a:r>
            <a:r>
              <a:rPr lang="zh-CN" altLang="en-US" dirty="0" smtClean="0">
                <a:latin typeface="宋体" pitchFamily="2" charset="-122"/>
                <a:ea typeface="宋体" pitchFamily="2" charset="-122"/>
              </a:rPr>
              <a:t>掌握系统安全防护</a:t>
            </a:r>
            <a:r>
              <a:rPr lang="zh-CN" altLang="zh-CN" dirty="0" smtClean="0">
                <a:latin typeface="宋体" pitchFamily="2" charset="-122"/>
                <a:ea typeface="宋体" pitchFamily="2" charset="-122"/>
              </a:rPr>
              <a:t>方面</a:t>
            </a:r>
            <a:r>
              <a:rPr lang="zh-CN" altLang="en-US" dirty="0" smtClean="0">
                <a:latin typeface="宋体" pitchFamily="2" charset="-122"/>
                <a:ea typeface="宋体" pitchFamily="2" charset="-122"/>
              </a:rPr>
              <a:t>的知识，具备</a:t>
            </a:r>
            <a:r>
              <a:rPr lang="zh-CN" altLang="en-US" dirty="0" smtClean="0">
                <a:latin typeface="宋体" pitchFamily="2" charset="-122"/>
                <a:ea typeface="宋体" pitchFamily="2" charset="-122"/>
              </a:rPr>
              <a:t>了清理病毒、修复和优化系统的</a:t>
            </a:r>
            <a:r>
              <a:rPr lang="zh-CN" altLang="en-US" dirty="0" smtClean="0">
                <a:latin typeface="宋体" pitchFamily="2" charset="-122"/>
                <a:ea typeface="宋体" pitchFamily="2" charset="-122"/>
              </a:rPr>
              <a:t>能力，能够解决系统</a:t>
            </a:r>
            <a:r>
              <a:rPr lang="zh-CN" altLang="en-US" dirty="0" smtClean="0">
                <a:latin typeface="宋体" pitchFamily="2" charset="-122"/>
                <a:ea typeface="宋体" pitchFamily="2" charset="-122"/>
              </a:rPr>
              <a:t>的安全相关</a:t>
            </a:r>
            <a:r>
              <a:rPr lang="zh-CN" altLang="en-US" dirty="0" smtClean="0">
                <a:latin typeface="宋体" pitchFamily="2" charset="-122"/>
                <a:ea typeface="宋体" pitchFamily="2" charset="-122"/>
              </a:rPr>
              <a:t>问题。</a:t>
            </a:r>
            <a:endParaRPr lang="en-US" altLang="zh-CN" dirty="0" smtClean="0">
              <a:latin typeface="宋体" pitchFamily="2" charset="-122"/>
              <a:ea typeface="宋体" pitchFamily="2" charset="-122"/>
            </a:endParaRPr>
          </a:p>
        </p:txBody>
      </p:sp>
      <p:sp>
        <p:nvSpPr>
          <p:cNvPr id="5" name="标题 2"/>
          <p:cNvSpPr>
            <a:spLocks noGrp="1"/>
          </p:cNvSpPr>
          <p:nvPr>
            <p:ph type="title"/>
          </p:nvPr>
        </p:nvSpPr>
        <p:spPr>
          <a:xfrm>
            <a:off x="457200" y="274638"/>
            <a:ext cx="8229600" cy="1143000"/>
          </a:xfrm>
        </p:spPr>
        <p:txBody>
          <a:bodyPr/>
          <a:lstStyle/>
          <a:p>
            <a:r>
              <a:rPr lang="zh-CN" altLang="en-US" dirty="0">
                <a:solidFill>
                  <a:schemeClr val="bg2">
                    <a:lumMod val="50000"/>
                  </a:schemeClr>
                </a:solidFill>
              </a:rPr>
              <a:t>项目</a:t>
            </a:r>
            <a:r>
              <a:rPr lang="en-US" altLang="zh-CN" dirty="0" smtClean="0">
                <a:solidFill>
                  <a:schemeClr val="bg2">
                    <a:lumMod val="50000"/>
                  </a:schemeClr>
                </a:solidFill>
              </a:rPr>
              <a:t>8</a:t>
            </a:r>
            <a:r>
              <a:rPr lang="zh-CN" altLang="en-US" dirty="0">
                <a:solidFill>
                  <a:schemeClr val="bg2">
                    <a:lumMod val="50000"/>
                  </a:schemeClr>
                </a:solidFill>
              </a:rPr>
              <a:t>　</a:t>
            </a:r>
            <a:r>
              <a:rPr lang="zh-CN" altLang="en-US" dirty="0" smtClean="0">
                <a:solidFill>
                  <a:schemeClr val="bg2">
                    <a:lumMod val="50000"/>
                  </a:schemeClr>
                </a:solidFill>
              </a:rPr>
              <a:t>安全</a:t>
            </a:r>
            <a:r>
              <a:rPr lang="zh-CN" altLang="en-US" dirty="0">
                <a:solidFill>
                  <a:schemeClr val="bg2">
                    <a:lumMod val="50000"/>
                  </a:schemeClr>
                </a:solidFill>
              </a:rPr>
              <a:t>防护工具</a:t>
            </a:r>
            <a:endParaRPr lang="zh-CN" altLang="en-US" dirty="0">
              <a:solidFill>
                <a:schemeClr val="bg2">
                  <a:lumMod val="50000"/>
                </a:schemeClr>
              </a:solidFill>
            </a:endParaRPr>
          </a:p>
        </p:txBody>
      </p:sp>
    </p:spTree>
    <p:extLst>
      <p:ext uri="{BB962C8B-B14F-4D97-AF65-F5344CB8AC3E}">
        <p14:creationId xmlns:p14="http://schemas.microsoft.com/office/powerpoint/2010/main" val="37764427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1484784"/>
            <a:ext cx="8229600" cy="4824536"/>
          </a:xfrm>
        </p:spPr>
        <p:txBody>
          <a:bodyPr>
            <a:normAutofit/>
          </a:bodyPr>
          <a:lstStyle/>
          <a:p>
            <a:pPr marL="0" indent="0">
              <a:lnSpc>
                <a:spcPct val="160000"/>
              </a:lnSpc>
              <a:buNone/>
            </a:pPr>
            <a:r>
              <a:rPr lang="zh-CN" altLang="en-US" sz="2800" b="1" dirty="0" smtClean="0">
                <a:solidFill>
                  <a:schemeClr val="bg2">
                    <a:lumMod val="50000"/>
                  </a:schemeClr>
                </a:solidFill>
              </a:rPr>
              <a:t>学习目标</a:t>
            </a:r>
            <a:endParaRPr lang="en-US" altLang="zh-CN" sz="2800" b="1" dirty="0" smtClean="0">
              <a:solidFill>
                <a:schemeClr val="bg2">
                  <a:lumMod val="50000"/>
                </a:schemeClr>
              </a:solidFill>
            </a:endParaRPr>
          </a:p>
          <a:p>
            <a:pPr>
              <a:lnSpc>
                <a:spcPct val="130000"/>
              </a:lnSpc>
              <a:buFont typeface="Wingdings" pitchFamily="2" charset="2"/>
              <a:buChar char="Ø"/>
            </a:pPr>
            <a:r>
              <a:rPr lang="zh-CN" altLang="en-US" sz="2400" dirty="0"/>
              <a:t> </a:t>
            </a:r>
            <a:r>
              <a:rPr lang="zh-CN" altLang="en-US" sz="2400" dirty="0" smtClean="0"/>
              <a:t> 掌握</a:t>
            </a:r>
            <a:r>
              <a:rPr lang="zh-CN" altLang="en-US" sz="2400" dirty="0"/>
              <a:t>常用杀毒软件的使用方法，查找并清除</a:t>
            </a:r>
            <a:r>
              <a:rPr lang="zh-CN" altLang="en-US" sz="2400" dirty="0" smtClean="0"/>
              <a:t>病毒。</a:t>
            </a:r>
            <a:endParaRPr lang="zh-CN" altLang="en-US" sz="2400" dirty="0"/>
          </a:p>
          <a:p>
            <a:pPr>
              <a:lnSpc>
                <a:spcPct val="130000"/>
              </a:lnSpc>
              <a:buFont typeface="Wingdings" pitchFamily="2" charset="2"/>
              <a:buChar char="Ø"/>
            </a:pPr>
            <a:r>
              <a:rPr lang="zh-CN" altLang="en-US" sz="2400" dirty="0" smtClean="0"/>
              <a:t>  了解</a:t>
            </a:r>
            <a:r>
              <a:rPr lang="zh-CN" altLang="en-US" sz="2400" dirty="0"/>
              <a:t>病毒分类和国内外常见杀毒</a:t>
            </a:r>
            <a:r>
              <a:rPr lang="zh-CN" altLang="en-US" sz="2400" dirty="0" smtClean="0"/>
              <a:t>软件。</a:t>
            </a:r>
            <a:endParaRPr lang="zh-CN" altLang="en-US" sz="2400" dirty="0"/>
          </a:p>
          <a:p>
            <a:pPr>
              <a:lnSpc>
                <a:spcPct val="130000"/>
              </a:lnSpc>
              <a:buFont typeface="Wingdings" pitchFamily="2" charset="2"/>
              <a:buChar char="Ø"/>
            </a:pPr>
            <a:r>
              <a:rPr lang="zh-CN" altLang="en-US" sz="2400" dirty="0" smtClean="0"/>
              <a:t>  学会</a:t>
            </a:r>
            <a:r>
              <a:rPr lang="zh-CN" altLang="en-US" sz="2400" dirty="0"/>
              <a:t>使用安全辅助软件对系统进行修复和</a:t>
            </a:r>
            <a:r>
              <a:rPr lang="zh-CN" altLang="en-US" sz="2400" dirty="0" smtClean="0"/>
              <a:t>清理</a:t>
            </a:r>
            <a:r>
              <a:rPr lang="zh-CN" altLang="zh-CN" sz="2400" dirty="0" smtClean="0"/>
              <a:t>。</a:t>
            </a:r>
            <a:endParaRPr lang="zh-CN" altLang="en-US" sz="2400" dirty="0"/>
          </a:p>
        </p:txBody>
      </p:sp>
      <p:sp>
        <p:nvSpPr>
          <p:cNvPr id="5" name="标题 2"/>
          <p:cNvSpPr>
            <a:spLocks noGrp="1"/>
          </p:cNvSpPr>
          <p:nvPr>
            <p:ph type="title"/>
          </p:nvPr>
        </p:nvSpPr>
        <p:spPr>
          <a:xfrm>
            <a:off x="457200" y="274638"/>
            <a:ext cx="8229600" cy="1143000"/>
          </a:xfrm>
        </p:spPr>
        <p:txBody>
          <a:bodyPr/>
          <a:lstStyle/>
          <a:p>
            <a:r>
              <a:rPr lang="zh-CN" altLang="en-US" dirty="0">
                <a:solidFill>
                  <a:schemeClr val="bg2">
                    <a:lumMod val="50000"/>
                  </a:schemeClr>
                </a:solidFill>
              </a:rPr>
              <a:t>项目</a:t>
            </a:r>
            <a:r>
              <a:rPr lang="en-US" altLang="zh-CN" dirty="0" smtClean="0">
                <a:solidFill>
                  <a:schemeClr val="bg2">
                    <a:lumMod val="50000"/>
                  </a:schemeClr>
                </a:solidFill>
              </a:rPr>
              <a:t>8</a:t>
            </a:r>
            <a:r>
              <a:rPr lang="zh-CN" altLang="en-US" dirty="0">
                <a:solidFill>
                  <a:schemeClr val="bg2">
                    <a:lumMod val="50000"/>
                  </a:schemeClr>
                </a:solidFill>
              </a:rPr>
              <a:t>　</a:t>
            </a:r>
            <a:r>
              <a:rPr lang="zh-CN" altLang="en-US" dirty="0" smtClean="0">
                <a:solidFill>
                  <a:schemeClr val="bg2">
                    <a:lumMod val="50000"/>
                  </a:schemeClr>
                </a:solidFill>
              </a:rPr>
              <a:t>安全</a:t>
            </a:r>
            <a:r>
              <a:rPr lang="zh-CN" altLang="en-US" dirty="0">
                <a:solidFill>
                  <a:schemeClr val="bg2">
                    <a:lumMod val="50000"/>
                  </a:schemeClr>
                </a:solidFill>
              </a:rPr>
              <a:t>防护工具</a:t>
            </a:r>
            <a:endParaRPr lang="zh-CN" altLang="en-US" dirty="0">
              <a:solidFill>
                <a:schemeClr val="bg2">
                  <a:lumMod val="50000"/>
                </a:schemeClr>
              </a:solidFill>
            </a:endParaRPr>
          </a:p>
        </p:txBody>
      </p:sp>
    </p:spTree>
    <p:extLst>
      <p:ext uri="{BB962C8B-B14F-4D97-AF65-F5344CB8AC3E}">
        <p14:creationId xmlns:p14="http://schemas.microsoft.com/office/powerpoint/2010/main" val="15602820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1888232"/>
            <a:ext cx="8229600" cy="3917032"/>
          </a:xfrm>
        </p:spPr>
        <p:txBody>
          <a:bodyPr>
            <a:normAutofit fontScale="92500" lnSpcReduction="20000"/>
          </a:bodyPr>
          <a:lstStyle/>
          <a:p>
            <a:pPr marL="0" indent="0">
              <a:lnSpc>
                <a:spcPct val="160000"/>
              </a:lnSpc>
              <a:buNone/>
            </a:pPr>
            <a:r>
              <a:rPr lang="zh-CN" altLang="en-US" sz="2800" b="1" dirty="0" smtClean="0">
                <a:solidFill>
                  <a:schemeClr val="bg2">
                    <a:lumMod val="50000"/>
                  </a:schemeClr>
                </a:solidFill>
              </a:rPr>
              <a:t>任务分析</a:t>
            </a:r>
            <a:endParaRPr lang="en-US" altLang="zh-CN" sz="2800" b="1" dirty="0" smtClean="0">
              <a:solidFill>
                <a:schemeClr val="bg2">
                  <a:lumMod val="50000"/>
                </a:schemeClr>
              </a:solidFill>
            </a:endParaRPr>
          </a:p>
          <a:p>
            <a:pPr marL="109538" indent="603250" algn="just">
              <a:lnSpc>
                <a:spcPct val="150000"/>
              </a:lnSpc>
              <a:buNone/>
            </a:pPr>
            <a:r>
              <a:rPr lang="en-US" altLang="zh-CN" sz="2400" dirty="0">
                <a:latin typeface="宋体" pitchFamily="2" charset="-122"/>
                <a:ea typeface="宋体" pitchFamily="2" charset="-122"/>
              </a:rPr>
              <a:t>360</a:t>
            </a:r>
            <a:r>
              <a:rPr lang="zh-CN" altLang="en-US" sz="2400" dirty="0">
                <a:latin typeface="宋体" pitchFamily="2" charset="-122"/>
                <a:ea typeface="宋体" pitchFamily="2" charset="-122"/>
              </a:rPr>
              <a:t>杀毒是奇虎</a:t>
            </a:r>
            <a:r>
              <a:rPr lang="en-US" altLang="zh-CN" sz="2400" dirty="0">
                <a:latin typeface="宋体" pitchFamily="2" charset="-122"/>
                <a:ea typeface="宋体" pitchFamily="2" charset="-122"/>
              </a:rPr>
              <a:t>360</a:t>
            </a:r>
            <a:r>
              <a:rPr lang="zh-CN" altLang="en-US" sz="2400" dirty="0">
                <a:latin typeface="宋体" pitchFamily="2" charset="-122"/>
                <a:ea typeface="宋体" pitchFamily="2" charset="-122"/>
              </a:rPr>
              <a:t>公司（北京奇虎科技有限公司的简称）推出的一款免费的云安全杀毒软件。它创新性地整合了五大领先查杀引擎，包括国际知名的小红伞病毒查杀引擎、</a:t>
            </a:r>
            <a:r>
              <a:rPr lang="en-US" altLang="zh-CN" sz="2400" dirty="0">
                <a:latin typeface="宋体" pitchFamily="2" charset="-122"/>
                <a:ea typeface="宋体" pitchFamily="2" charset="-122"/>
              </a:rPr>
              <a:t>360</a:t>
            </a:r>
            <a:r>
              <a:rPr lang="zh-CN" altLang="en-US" sz="2400" dirty="0">
                <a:latin typeface="宋体" pitchFamily="2" charset="-122"/>
                <a:ea typeface="宋体" pitchFamily="2" charset="-122"/>
              </a:rPr>
              <a:t>云查杀引擎、</a:t>
            </a:r>
            <a:r>
              <a:rPr lang="en-US" altLang="zh-CN" sz="2400" dirty="0">
                <a:latin typeface="宋体" pitchFamily="2" charset="-122"/>
                <a:ea typeface="宋体" pitchFamily="2" charset="-122"/>
              </a:rPr>
              <a:t>360</a:t>
            </a:r>
            <a:r>
              <a:rPr lang="zh-CN" altLang="en-US" sz="2400" dirty="0">
                <a:latin typeface="宋体" pitchFamily="2" charset="-122"/>
                <a:ea typeface="宋体" pitchFamily="2" charset="-122"/>
              </a:rPr>
              <a:t>第二代</a:t>
            </a:r>
            <a:r>
              <a:rPr lang="en-US" altLang="zh-CN" sz="2400" dirty="0">
                <a:latin typeface="宋体" pitchFamily="2" charset="-122"/>
                <a:ea typeface="宋体" pitchFamily="2" charset="-122"/>
              </a:rPr>
              <a:t>QVM</a:t>
            </a:r>
            <a:r>
              <a:rPr lang="zh-CN" altLang="en-US" sz="2400" dirty="0">
                <a:latin typeface="宋体" pitchFamily="2" charset="-122"/>
                <a:ea typeface="宋体" pitchFamily="2" charset="-122"/>
              </a:rPr>
              <a:t>人工智能引擎等。</a:t>
            </a:r>
            <a:r>
              <a:rPr lang="en-US" altLang="zh-CN" sz="2400" dirty="0">
                <a:latin typeface="宋体" pitchFamily="2" charset="-122"/>
                <a:ea typeface="宋体" pitchFamily="2" charset="-122"/>
              </a:rPr>
              <a:t>360</a:t>
            </a:r>
            <a:r>
              <a:rPr lang="zh-CN" altLang="en-US" sz="2400" dirty="0">
                <a:latin typeface="宋体" pitchFamily="2" charset="-122"/>
                <a:ea typeface="宋体" pitchFamily="2" charset="-122"/>
              </a:rPr>
              <a:t>杀毒具有查杀率高、资源占用少、升级迅速等优点，一键扫描、快速诊断系统安全状况，带来安全、专业的查杀防护体验，其防杀病毒能力得到多个国际权威安全软件评测机构认可，荣获多项国际权威认证。</a:t>
            </a:r>
            <a:endParaRPr lang="zh-CN" altLang="en-US" sz="24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3600" dirty="0">
                <a:solidFill>
                  <a:schemeClr val="bg2">
                    <a:lumMod val="50000"/>
                  </a:schemeClr>
                </a:solidFill>
              </a:rPr>
              <a:t>任务</a:t>
            </a:r>
            <a:r>
              <a:rPr lang="en-US" altLang="zh-CN" sz="3600" dirty="0">
                <a:solidFill>
                  <a:schemeClr val="bg2">
                    <a:lumMod val="50000"/>
                  </a:schemeClr>
                </a:solidFill>
              </a:rPr>
              <a:t>1</a:t>
            </a:r>
            <a:r>
              <a:rPr lang="zh-CN" altLang="en-US" sz="3600" dirty="0">
                <a:solidFill>
                  <a:schemeClr val="bg2">
                    <a:lumMod val="50000"/>
                  </a:schemeClr>
                </a:solidFill>
              </a:rPr>
              <a:t>　</a:t>
            </a:r>
            <a:r>
              <a:rPr lang="zh-CN" altLang="en-US" sz="3600" dirty="0">
                <a:solidFill>
                  <a:schemeClr val="bg2">
                    <a:lumMod val="50000"/>
                  </a:schemeClr>
                </a:solidFill>
              </a:rPr>
              <a:t>杀毒工具</a:t>
            </a:r>
            <a:r>
              <a:rPr lang="en-US" altLang="zh-CN" sz="3600" dirty="0">
                <a:solidFill>
                  <a:schemeClr val="bg2">
                    <a:lumMod val="50000"/>
                  </a:schemeClr>
                </a:solidFill>
              </a:rPr>
              <a:t>——360</a:t>
            </a:r>
            <a:r>
              <a:rPr lang="zh-CN" altLang="en-US" sz="3600" dirty="0">
                <a:solidFill>
                  <a:schemeClr val="bg2">
                    <a:lumMod val="50000"/>
                  </a:schemeClr>
                </a:solidFill>
              </a:rPr>
              <a:t>杀毒</a:t>
            </a:r>
            <a:endParaRPr lang="zh-CN" altLang="en-US" sz="3600" dirty="0">
              <a:solidFill>
                <a:schemeClr val="bg2">
                  <a:lumMod val="50000"/>
                </a:schemeClr>
              </a:solidFill>
            </a:endParaRPr>
          </a:p>
        </p:txBody>
      </p:sp>
    </p:spTree>
    <p:extLst>
      <p:ext uri="{BB962C8B-B14F-4D97-AF65-F5344CB8AC3E}">
        <p14:creationId xmlns:p14="http://schemas.microsoft.com/office/powerpoint/2010/main" val="4520136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1888232"/>
            <a:ext cx="8229600" cy="3917032"/>
          </a:xfrm>
        </p:spPr>
        <p:txBody>
          <a:bodyPr>
            <a:normAutofit/>
          </a:bodyPr>
          <a:lstStyle/>
          <a:p>
            <a:pPr marL="0" indent="0">
              <a:lnSpc>
                <a:spcPct val="160000"/>
              </a:lnSpc>
              <a:buNone/>
            </a:pPr>
            <a:r>
              <a:rPr lang="zh-CN" altLang="en-US" sz="2800" b="1" dirty="0" smtClean="0">
                <a:solidFill>
                  <a:schemeClr val="bg2">
                    <a:lumMod val="50000"/>
                  </a:schemeClr>
                </a:solidFill>
              </a:rPr>
              <a:t>任务要点</a:t>
            </a:r>
            <a:endParaRPr lang="en-US" altLang="zh-CN" sz="2800" b="1" dirty="0" smtClean="0">
              <a:solidFill>
                <a:schemeClr val="bg2">
                  <a:lumMod val="50000"/>
                </a:schemeClr>
              </a:solidFill>
            </a:endParaRPr>
          </a:p>
          <a:p>
            <a:pPr>
              <a:lnSpc>
                <a:spcPct val="150000"/>
              </a:lnSpc>
            </a:pPr>
            <a:r>
              <a:rPr lang="zh-CN" altLang="en-US" sz="2400" dirty="0">
                <a:latin typeface="宋体" pitchFamily="2" charset="-122"/>
                <a:ea typeface="宋体" pitchFamily="2" charset="-122"/>
              </a:rPr>
              <a:t>进行全盘扫描和自定义扫描</a:t>
            </a:r>
          </a:p>
          <a:p>
            <a:pPr>
              <a:lnSpc>
                <a:spcPct val="150000"/>
              </a:lnSpc>
            </a:pPr>
            <a:r>
              <a:rPr lang="zh-CN" altLang="en-US" sz="2400" dirty="0" smtClean="0">
                <a:latin typeface="宋体" pitchFamily="2" charset="-122"/>
                <a:ea typeface="宋体" pitchFamily="2" charset="-122"/>
              </a:rPr>
              <a:t>使用</a:t>
            </a:r>
            <a:r>
              <a:rPr lang="en-US" altLang="zh-CN" sz="2400" dirty="0">
                <a:latin typeface="宋体" pitchFamily="2" charset="-122"/>
                <a:ea typeface="宋体" pitchFamily="2" charset="-122"/>
              </a:rPr>
              <a:t>360</a:t>
            </a:r>
            <a:r>
              <a:rPr lang="zh-CN" altLang="en-US" sz="2400" dirty="0">
                <a:latin typeface="宋体" pitchFamily="2" charset="-122"/>
                <a:ea typeface="宋体" pitchFamily="2" charset="-122"/>
              </a:rPr>
              <a:t>杀毒软件的设置功能</a:t>
            </a:r>
            <a:endParaRPr lang="zh-CN" altLang="en-US" sz="24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3600" dirty="0">
                <a:solidFill>
                  <a:schemeClr val="bg2">
                    <a:lumMod val="50000"/>
                  </a:schemeClr>
                </a:solidFill>
              </a:rPr>
              <a:t>任务</a:t>
            </a:r>
            <a:r>
              <a:rPr lang="en-US" altLang="zh-CN" sz="3600" dirty="0">
                <a:solidFill>
                  <a:schemeClr val="bg2">
                    <a:lumMod val="50000"/>
                  </a:schemeClr>
                </a:solidFill>
              </a:rPr>
              <a:t>1</a:t>
            </a:r>
            <a:r>
              <a:rPr lang="zh-CN" altLang="en-US" sz="3600" dirty="0">
                <a:solidFill>
                  <a:schemeClr val="bg2">
                    <a:lumMod val="50000"/>
                  </a:schemeClr>
                </a:solidFill>
              </a:rPr>
              <a:t>　</a:t>
            </a:r>
            <a:r>
              <a:rPr lang="zh-CN" altLang="en-US" sz="3600" dirty="0">
                <a:solidFill>
                  <a:schemeClr val="bg2">
                    <a:lumMod val="50000"/>
                  </a:schemeClr>
                </a:solidFill>
              </a:rPr>
              <a:t>杀毒工具</a:t>
            </a:r>
            <a:r>
              <a:rPr lang="en-US" altLang="zh-CN" sz="3600" dirty="0">
                <a:solidFill>
                  <a:schemeClr val="bg2">
                    <a:lumMod val="50000"/>
                  </a:schemeClr>
                </a:solidFill>
              </a:rPr>
              <a:t>——360</a:t>
            </a:r>
            <a:r>
              <a:rPr lang="zh-CN" altLang="en-US" sz="3600" dirty="0">
                <a:solidFill>
                  <a:schemeClr val="bg2">
                    <a:lumMod val="50000"/>
                  </a:schemeClr>
                </a:solidFill>
              </a:rPr>
              <a:t>杀毒</a:t>
            </a:r>
            <a:endParaRPr lang="zh-CN" altLang="en-US" sz="3600" dirty="0">
              <a:solidFill>
                <a:schemeClr val="bg2">
                  <a:lumMod val="50000"/>
                </a:schemeClr>
              </a:solidFill>
            </a:endParaRPr>
          </a:p>
        </p:txBody>
      </p:sp>
    </p:spTree>
    <p:extLst>
      <p:ext uri="{BB962C8B-B14F-4D97-AF65-F5344CB8AC3E}">
        <p14:creationId xmlns:p14="http://schemas.microsoft.com/office/powerpoint/2010/main" val="18187309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1484784"/>
            <a:ext cx="8229600" cy="4680520"/>
          </a:xfrm>
        </p:spPr>
        <p:txBody>
          <a:bodyPr>
            <a:normAutofit fontScale="85000" lnSpcReduction="10000"/>
          </a:bodyPr>
          <a:lstStyle/>
          <a:p>
            <a:pPr marL="0" indent="0">
              <a:lnSpc>
                <a:spcPct val="160000"/>
              </a:lnSpc>
              <a:buNone/>
            </a:pPr>
            <a:r>
              <a:rPr lang="zh-CN" altLang="en-US" sz="2800" b="1" dirty="0" smtClean="0">
                <a:solidFill>
                  <a:schemeClr val="bg2">
                    <a:lumMod val="50000"/>
                  </a:schemeClr>
                </a:solidFill>
              </a:rPr>
              <a:t>拓展知识</a:t>
            </a:r>
            <a:endParaRPr lang="en-US" altLang="zh-CN" sz="2800" b="1" dirty="0" smtClean="0">
              <a:solidFill>
                <a:schemeClr val="bg2">
                  <a:lumMod val="50000"/>
                </a:schemeClr>
              </a:solidFill>
            </a:endParaRPr>
          </a:p>
          <a:p>
            <a:pPr marL="0" indent="0">
              <a:lnSpc>
                <a:spcPct val="160000"/>
              </a:lnSpc>
              <a:buNone/>
            </a:pPr>
            <a:r>
              <a:rPr lang="zh-CN" altLang="en-US" sz="2400" dirty="0" smtClean="0">
                <a:latin typeface="宋体" pitchFamily="2" charset="-122"/>
                <a:ea typeface="宋体" pitchFamily="2" charset="-122"/>
              </a:rPr>
              <a:t>    误报率</a:t>
            </a:r>
            <a:r>
              <a:rPr lang="zh-CN" altLang="en-US" sz="2400" dirty="0">
                <a:latin typeface="宋体" pitchFamily="2" charset="-122"/>
                <a:ea typeface="宋体" pitchFamily="2" charset="-122"/>
              </a:rPr>
              <a:t>是杀毒软件在工作时，对所扫描的文件提示病毒的错误几率。比如，</a:t>
            </a:r>
            <a:r>
              <a:rPr lang="en-US" altLang="zh-CN" sz="2400" dirty="0">
                <a:latin typeface="宋体" pitchFamily="2" charset="-122"/>
                <a:ea typeface="宋体" pitchFamily="2" charset="-122"/>
              </a:rPr>
              <a:t>100</a:t>
            </a:r>
            <a:r>
              <a:rPr lang="zh-CN" altLang="en-US" sz="2400" dirty="0">
                <a:latin typeface="宋体" pitchFamily="2" charset="-122"/>
                <a:ea typeface="宋体" pitchFamily="2" charset="-122"/>
              </a:rPr>
              <a:t>个文件都没有病毒，但杀毒软件提示</a:t>
            </a:r>
            <a:r>
              <a:rPr lang="en-US" altLang="zh-CN" sz="2400" dirty="0">
                <a:latin typeface="宋体" pitchFamily="2" charset="-122"/>
                <a:ea typeface="宋体" pitchFamily="2" charset="-122"/>
              </a:rPr>
              <a:t>1</a:t>
            </a:r>
            <a:r>
              <a:rPr lang="zh-CN" altLang="en-US" sz="2400" dirty="0">
                <a:latin typeface="宋体" pitchFamily="2" charset="-122"/>
                <a:ea typeface="宋体" pitchFamily="2" charset="-122"/>
              </a:rPr>
              <a:t>个文件有病毒，那么误报率就是</a:t>
            </a:r>
            <a:r>
              <a:rPr lang="en-US" altLang="zh-CN" sz="2400" dirty="0">
                <a:latin typeface="宋体" pitchFamily="2" charset="-122"/>
                <a:ea typeface="宋体" pitchFamily="2" charset="-122"/>
              </a:rPr>
              <a:t>1%</a:t>
            </a:r>
            <a:r>
              <a:rPr lang="zh-CN" altLang="en-US" sz="2400" dirty="0">
                <a:latin typeface="宋体" pitchFamily="2" charset="-122"/>
                <a:ea typeface="宋体" pitchFamily="2" charset="-122"/>
              </a:rPr>
              <a:t>。由于误报会对用户的正常使用造成较为严重的影响，所以在杀毒软件评测时，使用误报文件个数，而不是误报率作为评价指标</a:t>
            </a:r>
            <a:r>
              <a:rPr lang="zh-CN" altLang="en-US" sz="2400" dirty="0" smtClean="0">
                <a:latin typeface="宋体" pitchFamily="2" charset="-122"/>
                <a:ea typeface="宋体" pitchFamily="2" charset="-122"/>
              </a:rPr>
              <a:t>。</a:t>
            </a:r>
            <a:endParaRPr lang="en-US" altLang="zh-CN" sz="2400" dirty="0" smtClean="0">
              <a:latin typeface="宋体" pitchFamily="2" charset="-122"/>
              <a:ea typeface="宋体" pitchFamily="2" charset="-122"/>
            </a:endParaRPr>
          </a:p>
          <a:p>
            <a:pPr marL="0" indent="0">
              <a:lnSpc>
                <a:spcPct val="160000"/>
              </a:lnSpc>
              <a:buNone/>
            </a:pPr>
            <a:r>
              <a:rPr lang="zh-CN" altLang="en-US" sz="2400" dirty="0" smtClean="0">
                <a:latin typeface="宋体" pitchFamily="2" charset="-122"/>
                <a:ea typeface="宋体" pitchFamily="2" charset="-122"/>
              </a:rPr>
              <a:t>    可疑</a:t>
            </a:r>
            <a:r>
              <a:rPr lang="zh-CN" altLang="en-US" sz="2400" dirty="0">
                <a:latin typeface="宋体" pitchFamily="2" charset="-122"/>
                <a:ea typeface="宋体" pitchFamily="2" charset="-122"/>
              </a:rPr>
              <a:t>文件分析网站与传统杀毒软件的不同之处是它通过多种反病毒引擎扫描文件。使用多种反病毒引擎对用户所上传的文件进行检测，以判断文件是否被病毒、蠕虫、木马，以及各类恶意软件感染。这样大大减少了杀毒软件误杀或未检出病毒的几率，其检测率优于使用单一产品。</a:t>
            </a:r>
            <a:endParaRPr lang="en-US" altLang="zh-CN" sz="24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3600" dirty="0">
                <a:solidFill>
                  <a:schemeClr val="bg2">
                    <a:lumMod val="50000"/>
                  </a:schemeClr>
                </a:solidFill>
              </a:rPr>
              <a:t>任务</a:t>
            </a:r>
            <a:r>
              <a:rPr lang="en-US" altLang="zh-CN" sz="3600" dirty="0">
                <a:solidFill>
                  <a:schemeClr val="bg2">
                    <a:lumMod val="50000"/>
                  </a:schemeClr>
                </a:solidFill>
              </a:rPr>
              <a:t>1</a:t>
            </a:r>
            <a:r>
              <a:rPr lang="zh-CN" altLang="en-US" sz="3600" dirty="0">
                <a:solidFill>
                  <a:schemeClr val="bg2">
                    <a:lumMod val="50000"/>
                  </a:schemeClr>
                </a:solidFill>
              </a:rPr>
              <a:t>　</a:t>
            </a:r>
            <a:r>
              <a:rPr lang="zh-CN" altLang="en-US" sz="3600" dirty="0">
                <a:solidFill>
                  <a:schemeClr val="bg2">
                    <a:lumMod val="50000"/>
                  </a:schemeClr>
                </a:solidFill>
              </a:rPr>
              <a:t>杀毒工具</a:t>
            </a:r>
            <a:r>
              <a:rPr lang="en-US" altLang="zh-CN" sz="3600" dirty="0">
                <a:solidFill>
                  <a:schemeClr val="bg2">
                    <a:lumMod val="50000"/>
                  </a:schemeClr>
                </a:solidFill>
              </a:rPr>
              <a:t>——360</a:t>
            </a:r>
            <a:r>
              <a:rPr lang="zh-CN" altLang="en-US" sz="3600" dirty="0">
                <a:solidFill>
                  <a:schemeClr val="bg2">
                    <a:lumMod val="50000"/>
                  </a:schemeClr>
                </a:solidFill>
              </a:rPr>
              <a:t>杀毒</a:t>
            </a:r>
            <a:endParaRPr lang="zh-CN" altLang="en-US" sz="3600" dirty="0">
              <a:solidFill>
                <a:schemeClr val="bg2">
                  <a:lumMod val="50000"/>
                </a:schemeClr>
              </a:solidFill>
            </a:endParaRPr>
          </a:p>
        </p:txBody>
      </p:sp>
    </p:spTree>
    <p:extLst>
      <p:ext uri="{BB962C8B-B14F-4D97-AF65-F5344CB8AC3E}">
        <p14:creationId xmlns:p14="http://schemas.microsoft.com/office/powerpoint/2010/main" val="16320787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1484784"/>
            <a:ext cx="8229600" cy="4680520"/>
          </a:xfrm>
        </p:spPr>
        <p:txBody>
          <a:bodyPr>
            <a:normAutofit fontScale="62500" lnSpcReduction="20000"/>
          </a:bodyPr>
          <a:lstStyle/>
          <a:p>
            <a:pPr marL="0" indent="0">
              <a:lnSpc>
                <a:spcPct val="160000"/>
              </a:lnSpc>
              <a:buNone/>
            </a:pPr>
            <a:r>
              <a:rPr lang="zh-CN" altLang="en-US" sz="2800" b="1" dirty="0" smtClean="0">
                <a:solidFill>
                  <a:schemeClr val="bg2">
                    <a:lumMod val="50000"/>
                  </a:schemeClr>
                </a:solidFill>
              </a:rPr>
              <a:t>拓展训练</a:t>
            </a:r>
            <a:endParaRPr lang="en-US" altLang="zh-CN" sz="2800" b="1" dirty="0">
              <a:solidFill>
                <a:schemeClr val="bg2">
                  <a:lumMod val="50000"/>
                </a:schemeClr>
              </a:solidFill>
            </a:endParaRPr>
          </a:p>
          <a:p>
            <a:pPr marL="0" indent="0">
              <a:lnSpc>
                <a:spcPct val="160000"/>
              </a:lnSpc>
              <a:buNone/>
            </a:pPr>
            <a:r>
              <a:rPr lang="en-US" altLang="zh-CN" sz="2400" dirty="0">
                <a:latin typeface="宋体" pitchFamily="2" charset="-122"/>
                <a:ea typeface="宋体" pitchFamily="2" charset="-122"/>
              </a:rPr>
              <a:t>    </a:t>
            </a:r>
            <a:r>
              <a:rPr lang="en-US" altLang="zh-CN" sz="2400" dirty="0">
                <a:latin typeface="宋体" pitchFamily="2" charset="-122"/>
                <a:ea typeface="宋体" pitchFamily="2" charset="-122"/>
              </a:rPr>
              <a:t>1.</a:t>
            </a:r>
            <a:r>
              <a:rPr lang="zh-CN" altLang="en-US" sz="2400" dirty="0">
                <a:latin typeface="宋体" pitchFamily="2" charset="-122"/>
                <a:ea typeface="宋体" pitchFamily="2" charset="-122"/>
              </a:rPr>
              <a:t>新建一个文本文档，将下面一行文本输入进去，保存文件</a:t>
            </a:r>
            <a:r>
              <a:rPr lang="zh-CN" altLang="en-US" sz="2400" dirty="0" smtClean="0">
                <a:latin typeface="宋体" pitchFamily="2" charset="-122"/>
                <a:ea typeface="宋体" pitchFamily="2" charset="-122"/>
              </a:rPr>
              <a:t>。</a:t>
            </a:r>
            <a:r>
              <a:rPr lang="en-US" altLang="zh-CN" sz="2400" dirty="0" smtClean="0">
                <a:latin typeface="宋体" pitchFamily="2" charset="-122"/>
                <a:ea typeface="宋体" pitchFamily="2" charset="-122"/>
              </a:rPr>
              <a:t>X5O!P</a:t>
            </a:r>
            <a:r>
              <a:rPr lang="en-US" altLang="zh-CN" sz="2400" dirty="0">
                <a:latin typeface="宋体" pitchFamily="2" charset="-122"/>
                <a:ea typeface="宋体" pitchFamily="2" charset="-122"/>
              </a:rPr>
              <a:t>%@AP[4\PZX54(P^)7CC)7}$EICAR-STANDARD-ANTIVIRUS-TEST-FILE!$H+H*</a:t>
            </a:r>
            <a:r>
              <a:rPr lang="zh-CN" altLang="en-US" sz="2400" dirty="0">
                <a:latin typeface="宋体" pitchFamily="2" charset="-122"/>
                <a:ea typeface="宋体" pitchFamily="2" charset="-122"/>
              </a:rPr>
              <a:t>。</a:t>
            </a:r>
          </a:p>
          <a:p>
            <a:pPr marL="0" indent="0">
              <a:lnSpc>
                <a:spcPct val="160000"/>
              </a:lnSpc>
              <a:buNone/>
            </a:pPr>
            <a:r>
              <a:rPr lang="zh-CN" altLang="en-US" sz="2400" dirty="0" smtClean="0">
                <a:latin typeface="宋体" pitchFamily="2" charset="-122"/>
                <a:ea typeface="宋体" pitchFamily="2" charset="-122"/>
              </a:rPr>
              <a:t>    现在</a:t>
            </a:r>
            <a:r>
              <a:rPr lang="zh-CN" altLang="en-US" sz="2400" dirty="0">
                <a:latin typeface="宋体" pitchFamily="2" charset="-122"/>
                <a:ea typeface="宋体" pitchFamily="2" charset="-122"/>
              </a:rPr>
              <a:t>可以用杀毒软件来查这个文件，如果报告发现病毒则表示反病毒软件已经安装成功，并有效地维护着计算机的安全。</a:t>
            </a:r>
          </a:p>
          <a:p>
            <a:pPr marL="0" indent="0">
              <a:lnSpc>
                <a:spcPct val="160000"/>
              </a:lnSpc>
              <a:buNone/>
            </a:pPr>
            <a:r>
              <a:rPr lang="en-US" altLang="zh-CN" sz="2400" dirty="0" smtClean="0">
                <a:latin typeface="宋体" pitchFamily="2" charset="-122"/>
                <a:ea typeface="宋体" pitchFamily="2" charset="-122"/>
              </a:rPr>
              <a:t>    2</a:t>
            </a:r>
            <a:r>
              <a:rPr lang="en-US" altLang="zh-CN" sz="2400" dirty="0">
                <a:latin typeface="宋体" pitchFamily="2" charset="-122"/>
                <a:ea typeface="宋体" pitchFamily="2" charset="-122"/>
              </a:rPr>
              <a:t>.</a:t>
            </a:r>
            <a:r>
              <a:rPr lang="zh-CN" altLang="en-US" sz="2400" dirty="0">
                <a:latin typeface="宋体" pitchFamily="2" charset="-122"/>
                <a:ea typeface="宋体" pitchFamily="2" charset="-122"/>
              </a:rPr>
              <a:t>通过卡巴斯基在线文件扫描网站检测本地文件。</a:t>
            </a:r>
          </a:p>
          <a:p>
            <a:pPr marL="0" indent="0">
              <a:lnSpc>
                <a:spcPct val="160000"/>
              </a:lnSpc>
              <a:buNone/>
            </a:pPr>
            <a:r>
              <a:rPr lang="zh-CN" altLang="en-US" sz="2400" dirty="0" smtClean="0">
                <a:latin typeface="宋体" pitchFamily="2" charset="-122"/>
                <a:ea typeface="宋体" pitchFamily="2" charset="-122"/>
              </a:rPr>
              <a:t>    首先</a:t>
            </a:r>
            <a:r>
              <a:rPr lang="zh-CN" altLang="en-US" sz="2400" dirty="0">
                <a:latin typeface="宋体" pitchFamily="2" charset="-122"/>
                <a:ea typeface="宋体" pitchFamily="2" charset="-122"/>
              </a:rPr>
              <a:t>通过浏览器访问</a:t>
            </a:r>
            <a:r>
              <a:rPr lang="en-US" altLang="zh-CN" sz="2400" dirty="0">
                <a:latin typeface="宋体" pitchFamily="2" charset="-122"/>
                <a:ea typeface="宋体" pitchFamily="2" charset="-122"/>
              </a:rPr>
              <a:t>https://virusdesk.kaspersky.com/</a:t>
            </a:r>
            <a:r>
              <a:rPr lang="zh-CN" altLang="en-US" sz="2400" dirty="0">
                <a:latin typeface="宋体" pitchFamily="2" charset="-122"/>
                <a:ea typeface="宋体" pitchFamily="2" charset="-122"/>
              </a:rPr>
              <a:t>，在网页正中的输入框后单击曲别针图标就会弹出一个选择框。从中选择安全性可疑的文件，选择完成以后单击后面的扫描按扭，就可以将文件上传到卡巴斯基的服务器里进行判断。</a:t>
            </a:r>
          </a:p>
          <a:p>
            <a:pPr marL="0" indent="0">
              <a:lnSpc>
                <a:spcPct val="160000"/>
              </a:lnSpc>
              <a:buNone/>
            </a:pPr>
            <a:r>
              <a:rPr lang="zh-CN" altLang="en-US" sz="2400" dirty="0" smtClean="0">
                <a:latin typeface="宋体" pitchFamily="2" charset="-122"/>
                <a:ea typeface="宋体" pitchFamily="2" charset="-122"/>
              </a:rPr>
              <a:t>    上</a:t>
            </a:r>
            <a:r>
              <a:rPr lang="zh-CN" altLang="en-US" sz="2400" dirty="0">
                <a:latin typeface="宋体" pitchFamily="2" charset="-122"/>
                <a:ea typeface="宋体" pitchFamily="2" charset="-122"/>
              </a:rPr>
              <a:t>传完成后，就会对文件的安全性进行分析，分析结束后会在网页中显示出最终的分析结果。比如检测的文件是安全的话，就会用绿色的文字显示出“</a:t>
            </a:r>
            <a:r>
              <a:rPr lang="en-US" altLang="zh-CN" sz="2400" dirty="0">
                <a:latin typeface="宋体" pitchFamily="2" charset="-122"/>
                <a:ea typeface="宋体" pitchFamily="2" charset="-122"/>
              </a:rPr>
              <a:t>File is safe”</a:t>
            </a:r>
            <a:r>
              <a:rPr lang="zh-CN" altLang="en-US" sz="2400" dirty="0">
                <a:latin typeface="宋体" pitchFamily="2" charset="-122"/>
                <a:ea typeface="宋体" pitchFamily="2" charset="-122"/>
              </a:rPr>
              <a:t>。如果检测的文件有问题的话，那么会用红色的文字显示出“</a:t>
            </a:r>
            <a:r>
              <a:rPr lang="en-US" altLang="zh-CN" sz="2400" dirty="0">
                <a:latin typeface="宋体" pitchFamily="2" charset="-122"/>
                <a:ea typeface="宋体" pitchFamily="2" charset="-122"/>
              </a:rPr>
              <a:t>File is infected”</a:t>
            </a:r>
            <a:r>
              <a:rPr lang="zh-CN" altLang="en-US" sz="2400" dirty="0">
                <a:latin typeface="宋体" pitchFamily="2" charset="-122"/>
                <a:ea typeface="宋体" pitchFamily="2" charset="-122"/>
              </a:rPr>
              <a:t>。与此同时，还会显示出这个文件的相关信息，包括文件的大小、文件的类型以及文件的哈希函数等等。</a:t>
            </a:r>
            <a:endParaRPr lang="zh-CN" altLang="en-US" sz="24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3600" dirty="0">
                <a:solidFill>
                  <a:schemeClr val="bg2">
                    <a:lumMod val="50000"/>
                  </a:schemeClr>
                </a:solidFill>
              </a:rPr>
              <a:t>任务</a:t>
            </a:r>
            <a:r>
              <a:rPr lang="en-US" altLang="zh-CN" sz="3600" dirty="0">
                <a:solidFill>
                  <a:schemeClr val="bg2">
                    <a:lumMod val="50000"/>
                  </a:schemeClr>
                </a:solidFill>
              </a:rPr>
              <a:t>1</a:t>
            </a:r>
            <a:r>
              <a:rPr lang="zh-CN" altLang="en-US" sz="3600" dirty="0">
                <a:solidFill>
                  <a:schemeClr val="bg2">
                    <a:lumMod val="50000"/>
                  </a:schemeClr>
                </a:solidFill>
              </a:rPr>
              <a:t>　</a:t>
            </a:r>
            <a:r>
              <a:rPr lang="zh-CN" altLang="en-US" sz="3600" dirty="0">
                <a:solidFill>
                  <a:schemeClr val="bg2">
                    <a:lumMod val="50000"/>
                  </a:schemeClr>
                </a:solidFill>
              </a:rPr>
              <a:t>杀毒工具</a:t>
            </a:r>
            <a:r>
              <a:rPr lang="en-US" altLang="zh-CN" sz="3600" dirty="0">
                <a:solidFill>
                  <a:schemeClr val="bg2">
                    <a:lumMod val="50000"/>
                  </a:schemeClr>
                </a:solidFill>
              </a:rPr>
              <a:t>——360</a:t>
            </a:r>
            <a:r>
              <a:rPr lang="zh-CN" altLang="en-US" sz="3600" dirty="0">
                <a:solidFill>
                  <a:schemeClr val="bg2">
                    <a:lumMod val="50000"/>
                  </a:schemeClr>
                </a:solidFill>
              </a:rPr>
              <a:t>杀毒</a:t>
            </a:r>
            <a:endParaRPr lang="zh-CN" altLang="en-US" sz="3600" dirty="0">
              <a:solidFill>
                <a:schemeClr val="bg2">
                  <a:lumMod val="50000"/>
                </a:schemeClr>
              </a:solidFill>
            </a:endParaRPr>
          </a:p>
        </p:txBody>
      </p:sp>
    </p:spTree>
    <p:extLst>
      <p:ext uri="{BB962C8B-B14F-4D97-AF65-F5344CB8AC3E}">
        <p14:creationId xmlns:p14="http://schemas.microsoft.com/office/powerpoint/2010/main" val="10890474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251520" y="1484784"/>
            <a:ext cx="8640960" cy="5112568"/>
          </a:xfrm>
        </p:spPr>
        <p:txBody>
          <a:bodyPr>
            <a:normAutofit lnSpcReduction="10000"/>
          </a:bodyPr>
          <a:lstStyle/>
          <a:p>
            <a:pPr marL="0" indent="0">
              <a:lnSpc>
                <a:spcPct val="160000"/>
              </a:lnSpc>
              <a:buNone/>
            </a:pPr>
            <a:r>
              <a:rPr lang="zh-CN" altLang="en-US" sz="2800" b="1" dirty="0" smtClean="0">
                <a:solidFill>
                  <a:schemeClr val="bg2">
                    <a:lumMod val="50000"/>
                  </a:schemeClr>
                </a:solidFill>
              </a:rPr>
              <a:t>做一做</a:t>
            </a:r>
            <a:endParaRPr lang="en-US" altLang="zh-CN" sz="2800" b="1" dirty="0">
              <a:solidFill>
                <a:schemeClr val="bg2">
                  <a:lumMod val="50000"/>
                </a:schemeClr>
              </a:solidFill>
            </a:endParaRPr>
          </a:p>
          <a:p>
            <a:pPr marL="0" indent="0">
              <a:lnSpc>
                <a:spcPct val="160000"/>
              </a:lnSpc>
              <a:buNone/>
            </a:pPr>
            <a:r>
              <a:rPr lang="en-US" altLang="zh-CN" sz="2500" dirty="0" smtClean="0">
                <a:latin typeface="宋体" pitchFamily="2" charset="-122"/>
                <a:ea typeface="宋体" pitchFamily="2" charset="-122"/>
              </a:rPr>
              <a:t>    1</a:t>
            </a:r>
            <a:r>
              <a:rPr lang="en-US" altLang="zh-CN" sz="2500" dirty="0" smtClean="0">
                <a:latin typeface="宋体" pitchFamily="2" charset="-122"/>
                <a:ea typeface="宋体" pitchFamily="2" charset="-122"/>
              </a:rPr>
              <a:t>.</a:t>
            </a:r>
            <a:r>
              <a:rPr lang="zh-CN" altLang="en-US" sz="2500" dirty="0">
                <a:latin typeface="宋体" pitchFamily="2" charset="-122"/>
                <a:ea typeface="宋体" pitchFamily="2" charset="-122"/>
              </a:rPr>
              <a:t>使用浏览器访问“卡饭论坛”（</a:t>
            </a:r>
            <a:r>
              <a:rPr lang="en-US" altLang="zh-CN" sz="2500" dirty="0">
                <a:latin typeface="宋体" pitchFamily="2" charset="-122"/>
                <a:ea typeface="宋体" pitchFamily="2" charset="-122"/>
              </a:rPr>
              <a:t>https://bbs.kafan.cn/</a:t>
            </a:r>
            <a:r>
              <a:rPr lang="zh-CN" altLang="en-US" sz="2500" dirty="0">
                <a:latin typeface="宋体" pitchFamily="2" charset="-122"/>
                <a:ea typeface="宋体" pitchFamily="2" charset="-122"/>
              </a:rPr>
              <a:t>），搜索并下载“病毒测试包”（压缩包里全部是病毒程序），使用</a:t>
            </a:r>
            <a:r>
              <a:rPr lang="en-US" altLang="zh-CN" sz="2500" dirty="0">
                <a:latin typeface="宋体" pitchFamily="2" charset="-122"/>
                <a:ea typeface="宋体" pitchFamily="2" charset="-122"/>
              </a:rPr>
              <a:t>360</a:t>
            </a:r>
            <a:r>
              <a:rPr lang="zh-CN" altLang="en-US" sz="2500" dirty="0">
                <a:latin typeface="宋体" pitchFamily="2" charset="-122"/>
                <a:ea typeface="宋体" pitchFamily="2" charset="-122"/>
              </a:rPr>
              <a:t>杀毒软件扫描该文件。</a:t>
            </a:r>
          </a:p>
          <a:p>
            <a:pPr marL="0" indent="0">
              <a:lnSpc>
                <a:spcPct val="160000"/>
              </a:lnSpc>
              <a:buNone/>
            </a:pPr>
            <a:r>
              <a:rPr lang="zh-CN" altLang="en-US" sz="2500" dirty="0" smtClean="0">
                <a:latin typeface="宋体" pitchFamily="2" charset="-122"/>
                <a:ea typeface="宋体" pitchFamily="2" charset="-122"/>
              </a:rPr>
              <a:t>    操作</a:t>
            </a:r>
            <a:r>
              <a:rPr lang="zh-CN" altLang="en-US" sz="2500" dirty="0">
                <a:latin typeface="宋体" pitchFamily="2" charset="-122"/>
                <a:ea typeface="宋体" pitchFamily="2" charset="-122"/>
              </a:rPr>
              <a:t>提示：病毒测试包里面都包含了许多病毒，所以具有一定的危险性。下载该压缩包之后，不要解压，直接用</a:t>
            </a:r>
            <a:r>
              <a:rPr lang="en-US" altLang="zh-CN" sz="2500" dirty="0">
                <a:latin typeface="宋体" pitchFamily="2" charset="-122"/>
                <a:ea typeface="宋体" pitchFamily="2" charset="-122"/>
              </a:rPr>
              <a:t>360</a:t>
            </a:r>
            <a:r>
              <a:rPr lang="zh-CN" altLang="en-US" sz="2500" dirty="0">
                <a:latin typeface="宋体" pitchFamily="2" charset="-122"/>
                <a:ea typeface="宋体" pitchFamily="2" charset="-122"/>
              </a:rPr>
              <a:t>杀毒软件检测就可以测试杀毒软件的能力，而且病毒不会对本机造成伤害</a:t>
            </a:r>
            <a:r>
              <a:rPr lang="zh-CN" altLang="en-US" sz="2500" dirty="0" smtClean="0">
                <a:latin typeface="宋体" pitchFamily="2" charset="-122"/>
                <a:ea typeface="宋体" pitchFamily="2" charset="-122"/>
              </a:rPr>
              <a:t>。</a:t>
            </a:r>
            <a:endParaRPr lang="zh-CN" altLang="zh-CN" sz="25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3600" dirty="0">
                <a:solidFill>
                  <a:schemeClr val="bg2">
                    <a:lumMod val="50000"/>
                  </a:schemeClr>
                </a:solidFill>
              </a:rPr>
              <a:t>任务</a:t>
            </a:r>
            <a:r>
              <a:rPr lang="en-US" altLang="zh-CN" sz="3600" dirty="0">
                <a:solidFill>
                  <a:schemeClr val="bg2">
                    <a:lumMod val="50000"/>
                  </a:schemeClr>
                </a:solidFill>
              </a:rPr>
              <a:t>1</a:t>
            </a:r>
            <a:r>
              <a:rPr lang="zh-CN" altLang="en-US" sz="3600" dirty="0">
                <a:solidFill>
                  <a:schemeClr val="bg2">
                    <a:lumMod val="50000"/>
                  </a:schemeClr>
                </a:solidFill>
              </a:rPr>
              <a:t>　</a:t>
            </a:r>
            <a:r>
              <a:rPr lang="zh-CN" altLang="en-US" sz="3600" dirty="0">
                <a:solidFill>
                  <a:schemeClr val="bg2">
                    <a:lumMod val="50000"/>
                  </a:schemeClr>
                </a:solidFill>
              </a:rPr>
              <a:t>杀毒工具</a:t>
            </a:r>
            <a:r>
              <a:rPr lang="en-US" altLang="zh-CN" sz="3600" dirty="0">
                <a:solidFill>
                  <a:schemeClr val="bg2">
                    <a:lumMod val="50000"/>
                  </a:schemeClr>
                </a:solidFill>
              </a:rPr>
              <a:t>——360</a:t>
            </a:r>
            <a:r>
              <a:rPr lang="zh-CN" altLang="en-US" sz="3600" dirty="0">
                <a:solidFill>
                  <a:schemeClr val="bg2">
                    <a:lumMod val="50000"/>
                  </a:schemeClr>
                </a:solidFill>
              </a:rPr>
              <a:t>杀毒</a:t>
            </a:r>
            <a:endParaRPr lang="zh-CN" altLang="en-US" sz="3600" dirty="0">
              <a:solidFill>
                <a:schemeClr val="bg2">
                  <a:lumMod val="50000"/>
                </a:schemeClr>
              </a:solidFill>
            </a:endParaRPr>
          </a:p>
        </p:txBody>
      </p:sp>
    </p:spTree>
    <p:extLst>
      <p:ext uri="{BB962C8B-B14F-4D97-AF65-F5344CB8AC3E}">
        <p14:creationId xmlns:p14="http://schemas.microsoft.com/office/powerpoint/2010/main" val="36809209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1888232"/>
            <a:ext cx="8229600" cy="3917032"/>
          </a:xfrm>
        </p:spPr>
        <p:txBody>
          <a:bodyPr>
            <a:normAutofit/>
          </a:bodyPr>
          <a:lstStyle/>
          <a:p>
            <a:pPr marL="0" indent="0">
              <a:lnSpc>
                <a:spcPct val="160000"/>
              </a:lnSpc>
              <a:buNone/>
            </a:pPr>
            <a:r>
              <a:rPr lang="zh-CN" altLang="en-US" sz="2800" b="1" dirty="0" smtClean="0">
                <a:solidFill>
                  <a:schemeClr val="bg2">
                    <a:lumMod val="50000"/>
                  </a:schemeClr>
                </a:solidFill>
              </a:rPr>
              <a:t>任务分析</a:t>
            </a:r>
            <a:endParaRPr lang="en-US" altLang="zh-CN" sz="2800" b="1" dirty="0" smtClean="0">
              <a:solidFill>
                <a:schemeClr val="bg2">
                  <a:lumMod val="50000"/>
                </a:schemeClr>
              </a:solidFill>
            </a:endParaRPr>
          </a:p>
          <a:p>
            <a:pPr marL="109538" indent="603250" algn="just">
              <a:lnSpc>
                <a:spcPct val="150000"/>
              </a:lnSpc>
              <a:buNone/>
            </a:pPr>
            <a:r>
              <a:rPr lang="en-US" altLang="zh-CN" sz="2400" dirty="0">
                <a:latin typeface="宋体" pitchFamily="2" charset="-122"/>
                <a:ea typeface="宋体" pitchFamily="2" charset="-122"/>
              </a:rPr>
              <a:t>360</a:t>
            </a:r>
            <a:r>
              <a:rPr lang="zh-CN" altLang="en-US" sz="2400" dirty="0">
                <a:latin typeface="宋体" pitchFamily="2" charset="-122"/>
                <a:ea typeface="宋体" pitchFamily="2" charset="-122"/>
              </a:rPr>
              <a:t>安全卫士是一款由奇虎</a:t>
            </a:r>
            <a:r>
              <a:rPr lang="en-US" altLang="zh-CN" sz="2400" dirty="0">
                <a:latin typeface="宋体" pitchFamily="2" charset="-122"/>
                <a:ea typeface="宋体" pitchFamily="2" charset="-122"/>
              </a:rPr>
              <a:t>360</a:t>
            </a:r>
            <a:r>
              <a:rPr lang="zh-CN" altLang="en-US" sz="2400" dirty="0">
                <a:latin typeface="宋体" pitchFamily="2" charset="-122"/>
                <a:ea typeface="宋体" pitchFamily="2" charset="-122"/>
              </a:rPr>
              <a:t>公司推出的功能强、效果好、受用户欢迎的安全辅助工具。</a:t>
            </a:r>
            <a:r>
              <a:rPr lang="en-US" altLang="zh-CN" sz="2400" dirty="0">
                <a:latin typeface="宋体" pitchFamily="2" charset="-122"/>
                <a:ea typeface="宋体" pitchFamily="2" charset="-122"/>
              </a:rPr>
              <a:t>360</a:t>
            </a:r>
            <a:r>
              <a:rPr lang="zh-CN" altLang="en-US" sz="2400" dirty="0">
                <a:latin typeface="宋体" pitchFamily="2" charset="-122"/>
                <a:ea typeface="宋体" pitchFamily="2" charset="-122"/>
              </a:rPr>
              <a:t>安全卫士拥有查杀木马、清理插件、修复漏洞、电脑体检、电脑救援、保护隐私、电脑专家、清理垃圾、清理痕迹多种功能</a:t>
            </a:r>
            <a:r>
              <a:rPr lang="zh-CN" altLang="en-US" sz="2400" dirty="0" smtClean="0">
                <a:latin typeface="宋体" pitchFamily="2" charset="-122"/>
                <a:ea typeface="宋体" pitchFamily="2" charset="-122"/>
              </a:rPr>
              <a:t>。</a:t>
            </a:r>
            <a:endParaRPr lang="zh-CN" altLang="en-US" sz="24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3600" dirty="0" smtClean="0">
                <a:solidFill>
                  <a:schemeClr val="bg2">
                    <a:lumMod val="50000"/>
                  </a:schemeClr>
                </a:solidFill>
              </a:rPr>
              <a:t>任务</a:t>
            </a:r>
            <a:r>
              <a:rPr lang="en-US" altLang="zh-CN" sz="3600" dirty="0" smtClean="0">
                <a:solidFill>
                  <a:schemeClr val="bg2">
                    <a:lumMod val="50000"/>
                  </a:schemeClr>
                </a:solidFill>
              </a:rPr>
              <a:t>2</a:t>
            </a:r>
            <a:r>
              <a:rPr lang="zh-CN" altLang="en-US" sz="3600" dirty="0">
                <a:solidFill>
                  <a:schemeClr val="bg2">
                    <a:lumMod val="50000"/>
                  </a:schemeClr>
                </a:solidFill>
              </a:rPr>
              <a:t>　</a:t>
            </a:r>
            <a:r>
              <a:rPr lang="zh-CN" altLang="en-US" sz="3600" dirty="0">
                <a:solidFill>
                  <a:schemeClr val="bg2">
                    <a:lumMod val="50000"/>
                  </a:schemeClr>
                </a:solidFill>
              </a:rPr>
              <a:t>安全辅助工具</a:t>
            </a:r>
            <a:r>
              <a:rPr lang="en-US" altLang="zh-CN" sz="3600" dirty="0">
                <a:solidFill>
                  <a:schemeClr val="bg2">
                    <a:lumMod val="50000"/>
                  </a:schemeClr>
                </a:solidFill>
              </a:rPr>
              <a:t>——360</a:t>
            </a:r>
            <a:r>
              <a:rPr lang="zh-CN" altLang="en-US" sz="3600" dirty="0">
                <a:solidFill>
                  <a:schemeClr val="bg2">
                    <a:lumMod val="50000"/>
                  </a:schemeClr>
                </a:solidFill>
              </a:rPr>
              <a:t>安全卫士</a:t>
            </a:r>
            <a:endParaRPr lang="zh-CN" altLang="en-US" sz="3600" dirty="0">
              <a:solidFill>
                <a:schemeClr val="bg2">
                  <a:lumMod val="50000"/>
                </a:schemeClr>
              </a:solidFill>
            </a:endParaRPr>
          </a:p>
        </p:txBody>
      </p:sp>
    </p:spTree>
    <p:extLst>
      <p:ext uri="{BB962C8B-B14F-4D97-AF65-F5344CB8AC3E}">
        <p14:creationId xmlns:p14="http://schemas.microsoft.com/office/powerpoint/2010/main" val="35865641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1888232"/>
            <a:ext cx="8229600" cy="3917032"/>
          </a:xfrm>
        </p:spPr>
        <p:txBody>
          <a:bodyPr>
            <a:normAutofit/>
          </a:bodyPr>
          <a:lstStyle/>
          <a:p>
            <a:pPr marL="0" indent="0">
              <a:lnSpc>
                <a:spcPct val="160000"/>
              </a:lnSpc>
              <a:buNone/>
            </a:pPr>
            <a:r>
              <a:rPr lang="zh-CN" altLang="en-US" sz="2800" b="1" dirty="0" smtClean="0">
                <a:solidFill>
                  <a:schemeClr val="bg2">
                    <a:lumMod val="50000"/>
                  </a:schemeClr>
                </a:solidFill>
              </a:rPr>
              <a:t>任务要点</a:t>
            </a:r>
            <a:endParaRPr lang="en-US" altLang="zh-CN" sz="2800" b="1" dirty="0" smtClean="0">
              <a:solidFill>
                <a:schemeClr val="bg2">
                  <a:lumMod val="50000"/>
                </a:schemeClr>
              </a:solidFill>
            </a:endParaRPr>
          </a:p>
          <a:p>
            <a:pPr>
              <a:lnSpc>
                <a:spcPct val="150000"/>
              </a:lnSpc>
            </a:pPr>
            <a:r>
              <a:rPr lang="zh-CN" altLang="en-US" sz="2400" dirty="0">
                <a:latin typeface="宋体" pitchFamily="2" charset="-122"/>
                <a:ea typeface="宋体" pitchFamily="2" charset="-122"/>
              </a:rPr>
              <a:t>对系统进行“立即体检”和“木马查杀”</a:t>
            </a:r>
          </a:p>
          <a:p>
            <a:pPr>
              <a:lnSpc>
                <a:spcPct val="150000"/>
              </a:lnSpc>
            </a:pPr>
            <a:r>
              <a:rPr lang="zh-CN" altLang="en-US" sz="2400" dirty="0" smtClean="0">
                <a:latin typeface="宋体" pitchFamily="2" charset="-122"/>
                <a:ea typeface="宋体" pitchFamily="2" charset="-122"/>
              </a:rPr>
              <a:t>对</a:t>
            </a:r>
            <a:r>
              <a:rPr lang="zh-CN" altLang="en-US" sz="2400" dirty="0">
                <a:latin typeface="宋体" pitchFamily="2" charset="-122"/>
                <a:ea typeface="宋体" pitchFamily="2" charset="-122"/>
              </a:rPr>
              <a:t>系统进行“电脑清理”、“系统修复”和“优化加速”</a:t>
            </a:r>
          </a:p>
        </p:txBody>
      </p:sp>
      <p:sp>
        <p:nvSpPr>
          <p:cNvPr id="3" name="标题 2"/>
          <p:cNvSpPr>
            <a:spLocks noGrp="1"/>
          </p:cNvSpPr>
          <p:nvPr>
            <p:ph type="title"/>
          </p:nvPr>
        </p:nvSpPr>
        <p:spPr/>
        <p:txBody>
          <a:bodyPr>
            <a:normAutofit/>
          </a:bodyPr>
          <a:lstStyle/>
          <a:p>
            <a:r>
              <a:rPr lang="zh-CN" altLang="en-US" sz="3600" dirty="0">
                <a:solidFill>
                  <a:schemeClr val="bg2">
                    <a:lumMod val="50000"/>
                  </a:schemeClr>
                </a:solidFill>
              </a:rPr>
              <a:t>任务</a:t>
            </a:r>
            <a:r>
              <a:rPr lang="en-US" altLang="zh-CN" sz="3600" dirty="0">
                <a:solidFill>
                  <a:schemeClr val="bg2">
                    <a:lumMod val="50000"/>
                  </a:schemeClr>
                </a:solidFill>
              </a:rPr>
              <a:t>2</a:t>
            </a:r>
            <a:r>
              <a:rPr lang="zh-CN" altLang="en-US" sz="3600" dirty="0">
                <a:solidFill>
                  <a:schemeClr val="bg2">
                    <a:lumMod val="50000"/>
                  </a:schemeClr>
                </a:solidFill>
              </a:rPr>
              <a:t>　</a:t>
            </a:r>
            <a:r>
              <a:rPr lang="zh-CN" altLang="en-US" sz="3600" dirty="0">
                <a:solidFill>
                  <a:schemeClr val="bg2">
                    <a:lumMod val="50000"/>
                  </a:schemeClr>
                </a:solidFill>
              </a:rPr>
              <a:t>安全辅助工具</a:t>
            </a:r>
            <a:r>
              <a:rPr lang="en-US" altLang="zh-CN" sz="3600" dirty="0">
                <a:solidFill>
                  <a:schemeClr val="bg2">
                    <a:lumMod val="50000"/>
                  </a:schemeClr>
                </a:solidFill>
              </a:rPr>
              <a:t>——360</a:t>
            </a:r>
            <a:r>
              <a:rPr lang="zh-CN" altLang="en-US" sz="3600" dirty="0">
                <a:solidFill>
                  <a:schemeClr val="bg2">
                    <a:lumMod val="50000"/>
                  </a:schemeClr>
                </a:solidFill>
              </a:rPr>
              <a:t>安全卫士</a:t>
            </a:r>
            <a:endParaRPr lang="zh-CN" altLang="en-US" sz="3600" dirty="0">
              <a:solidFill>
                <a:schemeClr val="bg2">
                  <a:lumMod val="50000"/>
                </a:schemeClr>
              </a:solidFill>
            </a:endParaRPr>
          </a:p>
        </p:txBody>
      </p:sp>
    </p:spTree>
    <p:extLst>
      <p:ext uri="{BB962C8B-B14F-4D97-AF65-F5344CB8AC3E}">
        <p14:creationId xmlns:p14="http://schemas.microsoft.com/office/powerpoint/2010/main" val="288036114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聚合">
  <a:themeElements>
    <a:clrScheme name="聚合">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聚合">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聚合">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291</TotalTime>
  <Words>1230</Words>
  <Application>Microsoft Office PowerPoint</Application>
  <PresentationFormat>全屏显示(4:3)</PresentationFormat>
  <Paragraphs>56</Paragraphs>
  <Slides>13</Slides>
  <Notes>0</Notes>
  <HiddenSlides>0</HiddenSlides>
  <MMClips>0</MMClips>
  <ScaleCrop>false</ScaleCrop>
  <HeadingPairs>
    <vt:vector size="4" baseType="variant">
      <vt:variant>
        <vt:lpstr>主题</vt:lpstr>
      </vt:variant>
      <vt:variant>
        <vt:i4>1</vt:i4>
      </vt:variant>
      <vt:variant>
        <vt:lpstr>幻灯片标题</vt:lpstr>
      </vt:variant>
      <vt:variant>
        <vt:i4>13</vt:i4>
      </vt:variant>
    </vt:vector>
  </HeadingPairs>
  <TitlesOfParts>
    <vt:vector size="14" baseType="lpstr">
      <vt:lpstr>聚合</vt:lpstr>
      <vt:lpstr>项目8　安全防护工具</vt:lpstr>
      <vt:lpstr>项目8　安全防护工具</vt:lpstr>
      <vt:lpstr>任务1　杀毒工具——360杀毒</vt:lpstr>
      <vt:lpstr>任务1　杀毒工具——360杀毒</vt:lpstr>
      <vt:lpstr>任务1　杀毒工具——360杀毒</vt:lpstr>
      <vt:lpstr>任务1　杀毒工具——360杀毒</vt:lpstr>
      <vt:lpstr>任务1　杀毒工具——360杀毒</vt:lpstr>
      <vt:lpstr>任务2　安全辅助工具——360安全卫士</vt:lpstr>
      <vt:lpstr>任务2　安全辅助工具——360安全卫士</vt:lpstr>
      <vt:lpstr>任务2　安全辅助工具——360安全卫士</vt:lpstr>
      <vt:lpstr>任务2　安全辅助工具——360安全卫士</vt:lpstr>
      <vt:lpstr>任务2　安全辅助工具——360安全卫士</vt:lpstr>
      <vt:lpstr>项目8　安全防护工具</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项目3 文件管理工具</dc:title>
  <dc:creator>Microsoft</dc:creator>
  <cp:lastModifiedBy>oliver</cp:lastModifiedBy>
  <cp:revision>32</cp:revision>
  <dcterms:created xsi:type="dcterms:W3CDTF">2018-07-03T11:46:00Z</dcterms:created>
  <dcterms:modified xsi:type="dcterms:W3CDTF">2018-07-26T09:25:43Z</dcterms:modified>
</cp:coreProperties>
</file>