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04" r:id="rId1"/>
  </p:sldMasterIdLst>
  <p:sldIdLst>
    <p:sldId id="257" r:id="rId2"/>
    <p:sldId id="258" r:id="rId3"/>
    <p:sldId id="259" r:id="rId4"/>
    <p:sldId id="260" r:id="rId5"/>
    <p:sldId id="261" r:id="rId6"/>
    <p:sldId id="262" r:id="rId7"/>
    <p:sldId id="301" r:id="rId8"/>
    <p:sldId id="302" r:id="rId9"/>
    <p:sldId id="303" r:id="rId10"/>
    <p:sldId id="304" r:id="rId11"/>
    <p:sldId id="297" r:id="rId12"/>
    <p:sldId id="298" r:id="rId13"/>
    <p:sldId id="299" r:id="rId14"/>
    <p:sldId id="300" r:id="rId15"/>
    <p:sldId id="293" r:id="rId16"/>
    <p:sldId id="294" r:id="rId17"/>
    <p:sldId id="295" r:id="rId18"/>
    <p:sldId id="296" r:id="rId19"/>
    <p:sldId id="289" r:id="rId20"/>
    <p:sldId id="290" r:id="rId21"/>
    <p:sldId id="291" r:id="rId22"/>
    <p:sldId id="292" r:id="rId23"/>
    <p:sldId id="285" r:id="rId24"/>
    <p:sldId id="286" r:id="rId25"/>
    <p:sldId id="287" r:id="rId26"/>
    <p:sldId id="288" r:id="rId27"/>
    <p:sldId id="281" r:id="rId28"/>
    <p:sldId id="282" r:id="rId29"/>
    <p:sldId id="283" r:id="rId30"/>
    <p:sldId id="284" r:id="rId31"/>
    <p:sldId id="280" r:id="rId32"/>
  </p:sldIdLst>
  <p:sldSz cx="9144000" cy="6858000" type="screen4x3"/>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104" d="100"/>
          <a:sy n="104" d="100"/>
        </p:scale>
        <p:origin x="-1188" y="-9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标题幻灯片">
    <p:spTree>
      <p:nvGrpSpPr>
        <p:cNvPr id="1" name=""/>
        <p:cNvGrpSpPr/>
        <p:nvPr/>
      </p:nvGrpSpPr>
      <p:grpSpPr>
        <a:xfrm>
          <a:off x="0" y="0"/>
          <a:ext cx="0" cy="0"/>
          <a:chOff x="0" y="0"/>
          <a:chExt cx="0" cy="0"/>
        </a:xfrm>
      </p:grpSpPr>
      <p:sp>
        <p:nvSpPr>
          <p:cNvPr id="10" name="直角三角形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extLst/>
          </a:lstStyle>
          <a:p>
            <a:pPr algn="ctr" eaLnBrk="1" latinLnBrk="0" hangingPunct="1"/>
            <a:endParaRPr kumimoji="0" lang="en-US"/>
          </a:p>
        </p:txBody>
      </p:sp>
      <p:sp>
        <p:nvSpPr>
          <p:cNvPr id="9" name="标题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zh-CN" altLang="en-US" smtClean="0"/>
              <a:t>单击此处编辑母版标题样式</a:t>
            </a:r>
            <a:endParaRPr kumimoji="0" lang="en-US"/>
          </a:p>
        </p:txBody>
      </p:sp>
      <p:sp>
        <p:nvSpPr>
          <p:cNvPr id="17" name="副标题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zh-CN" altLang="en-US" smtClean="0"/>
              <a:t>单击此处编辑母版副标题样式</a:t>
            </a:r>
            <a:endParaRPr kumimoji="0" lang="en-US"/>
          </a:p>
        </p:txBody>
      </p:sp>
      <p:grpSp>
        <p:nvGrpSpPr>
          <p:cNvPr id="2" name="组合 1"/>
          <p:cNvGrpSpPr/>
          <p:nvPr/>
        </p:nvGrpSpPr>
        <p:grpSpPr>
          <a:xfrm>
            <a:off x="-3765" y="4953000"/>
            <a:ext cx="9147765" cy="1912088"/>
            <a:chOff x="-3765" y="4832896"/>
            <a:chExt cx="9147765" cy="2032192"/>
          </a:xfrm>
        </p:grpSpPr>
        <p:sp>
          <p:nvSpPr>
            <p:cNvPr id="7" name="任意多边形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8" name="任意多边形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1" name="任意多边形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2" name="直接连接符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日期占位符 29"/>
          <p:cNvSpPr>
            <a:spLocks noGrp="1"/>
          </p:cNvSpPr>
          <p:nvPr>
            <p:ph type="dt" sz="half" idx="10"/>
          </p:nvPr>
        </p:nvSpPr>
        <p:spPr/>
        <p:txBody>
          <a:bodyPr/>
          <a:lstStyle>
            <a:lvl1pPr>
              <a:defRPr>
                <a:solidFill>
                  <a:srgbClr val="FFFFFF"/>
                </a:solidFill>
              </a:defRPr>
            </a:lvl1pPr>
            <a:extLst/>
          </a:lstStyle>
          <a:p>
            <a:fld id="{E3F019FD-8B4F-4AB2-90D5-5CCD12531109}" type="datetimeFigureOut">
              <a:rPr lang="zh-CN" altLang="en-US" smtClean="0"/>
              <a:t>2018/7/30</a:t>
            </a:fld>
            <a:endParaRPr lang="zh-CN" altLang="en-US"/>
          </a:p>
        </p:txBody>
      </p:sp>
      <p:sp>
        <p:nvSpPr>
          <p:cNvPr id="19" name="页脚占位符 18"/>
          <p:cNvSpPr>
            <a:spLocks noGrp="1"/>
          </p:cNvSpPr>
          <p:nvPr>
            <p:ph type="ftr" sz="quarter" idx="11"/>
          </p:nvPr>
        </p:nvSpPr>
        <p:spPr/>
        <p:txBody>
          <a:bodyPr/>
          <a:lstStyle>
            <a:lvl1pPr>
              <a:defRPr>
                <a:solidFill>
                  <a:schemeClr val="accent1">
                    <a:tint val="20000"/>
                  </a:schemeClr>
                </a:solidFill>
              </a:defRPr>
            </a:lvl1pPr>
            <a:extLst/>
          </a:lstStyle>
          <a:p>
            <a:endParaRPr lang="zh-CN" altLang="en-US"/>
          </a:p>
        </p:txBody>
      </p:sp>
      <p:sp>
        <p:nvSpPr>
          <p:cNvPr id="27" name="灯片编号占位符 26"/>
          <p:cNvSpPr>
            <a:spLocks noGrp="1"/>
          </p:cNvSpPr>
          <p:nvPr>
            <p:ph type="sldNum" sz="quarter" idx="12"/>
          </p:nvPr>
        </p:nvSpPr>
        <p:spPr/>
        <p:txBody>
          <a:bodyPr/>
          <a:lstStyle>
            <a:lvl1pPr>
              <a:defRPr>
                <a:solidFill>
                  <a:srgbClr val="FFFFFF"/>
                </a:solidFill>
              </a:defRPr>
            </a:lvl1pPr>
            <a:extLst/>
          </a:lstStyle>
          <a:p>
            <a:fld id="{90A9F165-0584-425C-8F4F-861B744DA52F}" type="slidenum">
              <a:rPr lang="zh-CN" altLang="en-US" smtClean="0"/>
              <a:t>‹#›</a:t>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extLst/>
          </a:lstStyle>
          <a:p>
            <a:r>
              <a:rPr kumimoji="0" lang="zh-CN" altLang="en-US" smtClean="0"/>
              <a:t>单击此处编辑母版标题样式</a:t>
            </a:r>
            <a:endParaRPr kumimoji="0" lang="en-US"/>
          </a:p>
        </p:txBody>
      </p:sp>
      <p:sp>
        <p:nvSpPr>
          <p:cNvPr id="3" name="竖排文字占位符 2"/>
          <p:cNvSpPr>
            <a:spLocks noGrp="1"/>
          </p:cNvSpPr>
          <p:nvPr>
            <p:ph type="body" orient="vert" idx="1"/>
          </p:nvPr>
        </p:nvSpPr>
        <p:spPr>
          <a:xfrm>
            <a:off x="457200" y="1481329"/>
            <a:ext cx="8229600" cy="4386071"/>
          </a:xfrm>
        </p:spPr>
        <p:txBody>
          <a:bodyPr vert="eaVert"/>
          <a:lstStyle>
            <a:extLst/>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4" name="日期占位符 3"/>
          <p:cNvSpPr>
            <a:spLocks noGrp="1"/>
          </p:cNvSpPr>
          <p:nvPr>
            <p:ph type="dt" sz="half" idx="10"/>
          </p:nvPr>
        </p:nvSpPr>
        <p:spPr/>
        <p:txBody>
          <a:bodyPr/>
          <a:lstStyle>
            <a:extLst/>
          </a:lstStyle>
          <a:p>
            <a:fld id="{E3F019FD-8B4F-4AB2-90D5-5CCD12531109}" type="datetimeFigureOut">
              <a:rPr lang="zh-CN" altLang="en-US" smtClean="0"/>
              <a:t>2018/7/30</a:t>
            </a:fld>
            <a:endParaRPr lang="zh-CN" altLang="en-US"/>
          </a:p>
        </p:txBody>
      </p:sp>
      <p:sp>
        <p:nvSpPr>
          <p:cNvPr id="5" name="页脚占位符 4"/>
          <p:cNvSpPr>
            <a:spLocks noGrp="1"/>
          </p:cNvSpPr>
          <p:nvPr>
            <p:ph type="ftr" sz="quarter" idx="11"/>
          </p:nvPr>
        </p:nvSpPr>
        <p:spPr/>
        <p:txBody>
          <a:bodyPr/>
          <a:lstStyle>
            <a:extLst/>
          </a:lstStyle>
          <a:p>
            <a:endParaRPr lang="zh-CN" altLang="en-US"/>
          </a:p>
        </p:txBody>
      </p:sp>
      <p:sp>
        <p:nvSpPr>
          <p:cNvPr id="6" name="灯片编号占位符 5"/>
          <p:cNvSpPr>
            <a:spLocks noGrp="1"/>
          </p:cNvSpPr>
          <p:nvPr>
            <p:ph type="sldNum" sz="quarter" idx="12"/>
          </p:nvPr>
        </p:nvSpPr>
        <p:spPr/>
        <p:txBody>
          <a:bodyPr/>
          <a:lstStyle>
            <a:extLst/>
          </a:lstStyle>
          <a:p>
            <a:fld id="{90A9F165-0584-425C-8F4F-861B744DA52F}" type="slidenum">
              <a:rPr lang="zh-CN" altLang="en-US" smtClean="0"/>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6844013" y="274640"/>
            <a:ext cx="1777470" cy="5592761"/>
          </a:xfrm>
        </p:spPr>
        <p:txBody>
          <a:bodyPr vert="eaVert"/>
          <a:lstStyle>
            <a:extLst/>
          </a:lstStyle>
          <a:p>
            <a:r>
              <a:rPr kumimoji="0" lang="zh-CN" altLang="en-US" smtClean="0"/>
              <a:t>单击此处编辑母版标题样式</a:t>
            </a:r>
            <a:endParaRPr kumimoji="0" lang="en-US"/>
          </a:p>
        </p:txBody>
      </p:sp>
      <p:sp>
        <p:nvSpPr>
          <p:cNvPr id="3" name="竖排文字占位符 2"/>
          <p:cNvSpPr>
            <a:spLocks noGrp="1"/>
          </p:cNvSpPr>
          <p:nvPr>
            <p:ph type="body" orient="vert" idx="1"/>
          </p:nvPr>
        </p:nvSpPr>
        <p:spPr>
          <a:xfrm>
            <a:off x="457200" y="274641"/>
            <a:ext cx="6324600" cy="5592760"/>
          </a:xfrm>
        </p:spPr>
        <p:txBody>
          <a:bodyPr vert="eaVert"/>
          <a:lstStyle>
            <a:extLst/>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4" name="日期占位符 3"/>
          <p:cNvSpPr>
            <a:spLocks noGrp="1"/>
          </p:cNvSpPr>
          <p:nvPr>
            <p:ph type="dt" sz="half" idx="10"/>
          </p:nvPr>
        </p:nvSpPr>
        <p:spPr/>
        <p:txBody>
          <a:bodyPr/>
          <a:lstStyle>
            <a:extLst/>
          </a:lstStyle>
          <a:p>
            <a:fld id="{E3F019FD-8B4F-4AB2-90D5-5CCD12531109}" type="datetimeFigureOut">
              <a:rPr lang="zh-CN" altLang="en-US" smtClean="0"/>
              <a:t>2018/7/30</a:t>
            </a:fld>
            <a:endParaRPr lang="zh-CN" altLang="en-US"/>
          </a:p>
        </p:txBody>
      </p:sp>
      <p:sp>
        <p:nvSpPr>
          <p:cNvPr id="5" name="页脚占位符 4"/>
          <p:cNvSpPr>
            <a:spLocks noGrp="1"/>
          </p:cNvSpPr>
          <p:nvPr>
            <p:ph type="ftr" sz="quarter" idx="11"/>
          </p:nvPr>
        </p:nvSpPr>
        <p:spPr/>
        <p:txBody>
          <a:bodyPr/>
          <a:lstStyle>
            <a:extLst/>
          </a:lstStyle>
          <a:p>
            <a:endParaRPr lang="zh-CN" altLang="en-US"/>
          </a:p>
        </p:txBody>
      </p:sp>
      <p:sp>
        <p:nvSpPr>
          <p:cNvPr id="6" name="灯片编号占位符 5"/>
          <p:cNvSpPr>
            <a:spLocks noGrp="1"/>
          </p:cNvSpPr>
          <p:nvPr>
            <p:ph type="sldNum" sz="quarter" idx="12"/>
          </p:nvPr>
        </p:nvSpPr>
        <p:spPr/>
        <p:txBody>
          <a:bodyPr/>
          <a:lstStyle>
            <a:extLst/>
          </a:lstStyle>
          <a:p>
            <a:fld id="{90A9F165-0584-425C-8F4F-861B744DA52F}" type="slidenum">
              <a:rPr lang="zh-CN" altLang="en-US" smtClean="0"/>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3" name="内容占位符 2"/>
          <p:cNvSpPr>
            <a:spLocks noGrp="1"/>
          </p:cNvSpPr>
          <p:nvPr>
            <p:ph idx="1"/>
          </p:nvPr>
        </p:nvSpPr>
        <p:spPr/>
        <p:txBody>
          <a:bodyPr/>
          <a:lstStyle>
            <a:extLst/>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4" name="日期占位符 3"/>
          <p:cNvSpPr>
            <a:spLocks noGrp="1"/>
          </p:cNvSpPr>
          <p:nvPr>
            <p:ph type="dt" sz="half" idx="10"/>
          </p:nvPr>
        </p:nvSpPr>
        <p:spPr/>
        <p:txBody>
          <a:bodyPr/>
          <a:lstStyle>
            <a:extLst/>
          </a:lstStyle>
          <a:p>
            <a:fld id="{E3F019FD-8B4F-4AB2-90D5-5CCD12531109}" type="datetimeFigureOut">
              <a:rPr lang="zh-CN" altLang="en-US" smtClean="0"/>
              <a:t>2018/7/30</a:t>
            </a:fld>
            <a:endParaRPr lang="zh-CN" altLang="en-US"/>
          </a:p>
        </p:txBody>
      </p:sp>
      <p:sp>
        <p:nvSpPr>
          <p:cNvPr id="5" name="页脚占位符 4"/>
          <p:cNvSpPr>
            <a:spLocks noGrp="1"/>
          </p:cNvSpPr>
          <p:nvPr>
            <p:ph type="ftr" sz="quarter" idx="11"/>
          </p:nvPr>
        </p:nvSpPr>
        <p:spPr/>
        <p:txBody>
          <a:bodyPr/>
          <a:lstStyle>
            <a:extLst/>
          </a:lstStyle>
          <a:p>
            <a:endParaRPr lang="zh-CN" altLang="en-US"/>
          </a:p>
        </p:txBody>
      </p:sp>
      <p:sp>
        <p:nvSpPr>
          <p:cNvPr id="6" name="灯片编号占位符 5"/>
          <p:cNvSpPr>
            <a:spLocks noGrp="1"/>
          </p:cNvSpPr>
          <p:nvPr>
            <p:ph type="sldNum" sz="quarter" idx="12"/>
          </p:nvPr>
        </p:nvSpPr>
        <p:spPr/>
        <p:txBody>
          <a:bodyPr/>
          <a:lstStyle>
            <a:extLst/>
          </a:lstStyle>
          <a:p>
            <a:fld id="{90A9F165-0584-425C-8F4F-861B744DA52F}" type="slidenum">
              <a:rPr lang="zh-CN" altLang="en-US" smtClean="0"/>
              <a:t>‹#›</a:t>
            </a:fld>
            <a:endParaRPr lang="zh-CN" altLang="en-US"/>
          </a:p>
        </p:txBody>
      </p:sp>
      <p:sp>
        <p:nvSpPr>
          <p:cNvPr id="7" name="标题 6"/>
          <p:cNvSpPr>
            <a:spLocks noGrp="1"/>
          </p:cNvSpPr>
          <p:nvPr>
            <p:ph type="title"/>
          </p:nvPr>
        </p:nvSpPr>
        <p:spPr/>
        <p:txBody>
          <a:bodyPr rtlCol="0"/>
          <a:lstStyle>
            <a:extLst/>
          </a:lstStyle>
          <a:p>
            <a:r>
              <a:rPr kumimoji="0" lang="zh-CN" altLang="en-US" smtClean="0"/>
              <a:t>单击此处编辑母版标题样式</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bg>
      <p:bgRef idx="1002">
        <a:schemeClr val="bg1"/>
      </p:bgRef>
    </p:bg>
    <p:spTree>
      <p:nvGrpSpPr>
        <p:cNvPr id="1" name=""/>
        <p:cNvGrpSpPr/>
        <p:nvPr/>
      </p:nvGrpSpPr>
      <p:grpSpPr>
        <a:xfrm>
          <a:off x="0" y="0"/>
          <a:ext cx="0" cy="0"/>
          <a:chOff x="0" y="0"/>
          <a:chExt cx="0" cy="0"/>
        </a:xfrm>
      </p:grpSpPr>
      <p:sp>
        <p:nvSpPr>
          <p:cNvPr id="2" name="标题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zh-CN" altLang="en-US" smtClean="0"/>
              <a:t>单击此处编辑母版标题样式</a:t>
            </a:r>
            <a:endParaRPr kumimoji="0" lang="en-US"/>
          </a:p>
        </p:txBody>
      </p:sp>
      <p:sp>
        <p:nvSpPr>
          <p:cNvPr id="3" name="文本占位符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zh-CN" altLang="en-US" smtClean="0"/>
              <a:t>单击此处编辑母版文本样式</a:t>
            </a:r>
          </a:p>
        </p:txBody>
      </p:sp>
      <p:sp>
        <p:nvSpPr>
          <p:cNvPr id="4" name="日期占位符 3"/>
          <p:cNvSpPr>
            <a:spLocks noGrp="1"/>
          </p:cNvSpPr>
          <p:nvPr>
            <p:ph type="dt" sz="half" idx="10"/>
          </p:nvPr>
        </p:nvSpPr>
        <p:spPr/>
        <p:txBody>
          <a:bodyPr/>
          <a:lstStyle>
            <a:extLst/>
          </a:lstStyle>
          <a:p>
            <a:fld id="{E3F019FD-8B4F-4AB2-90D5-5CCD12531109}" type="datetimeFigureOut">
              <a:rPr lang="zh-CN" altLang="en-US" smtClean="0"/>
              <a:t>2018/7/30</a:t>
            </a:fld>
            <a:endParaRPr lang="zh-CN" altLang="en-US"/>
          </a:p>
        </p:txBody>
      </p:sp>
      <p:sp>
        <p:nvSpPr>
          <p:cNvPr id="5" name="页脚占位符 4"/>
          <p:cNvSpPr>
            <a:spLocks noGrp="1"/>
          </p:cNvSpPr>
          <p:nvPr>
            <p:ph type="ftr" sz="quarter" idx="11"/>
          </p:nvPr>
        </p:nvSpPr>
        <p:spPr/>
        <p:txBody>
          <a:bodyPr/>
          <a:lstStyle>
            <a:extLst/>
          </a:lstStyle>
          <a:p>
            <a:endParaRPr lang="zh-CN" altLang="en-US"/>
          </a:p>
        </p:txBody>
      </p:sp>
      <p:sp>
        <p:nvSpPr>
          <p:cNvPr id="6" name="灯片编号占位符 5"/>
          <p:cNvSpPr>
            <a:spLocks noGrp="1"/>
          </p:cNvSpPr>
          <p:nvPr>
            <p:ph type="sldNum" sz="quarter" idx="12"/>
          </p:nvPr>
        </p:nvSpPr>
        <p:spPr/>
        <p:txBody>
          <a:bodyPr/>
          <a:lstStyle>
            <a:extLst/>
          </a:lstStyle>
          <a:p>
            <a:fld id="{90A9F165-0584-425C-8F4F-861B744DA52F}" type="slidenum">
              <a:rPr lang="zh-CN" altLang="en-US" smtClean="0"/>
              <a:t>‹#›</a:t>
            </a:fld>
            <a:endParaRPr lang="zh-CN" altLang="en-US"/>
          </a:p>
        </p:txBody>
      </p:sp>
      <p:sp>
        <p:nvSpPr>
          <p:cNvPr id="7" name="燕尾形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8" name="燕尾形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bg>
      <p:bgRef idx="1002">
        <a:schemeClr val="bg1"/>
      </p:bgRef>
    </p:bg>
    <p:spTree>
      <p:nvGrpSpPr>
        <p:cNvPr id="1" name=""/>
        <p:cNvGrpSpPr/>
        <p:nvPr/>
      </p:nvGrpSpPr>
      <p:grpSpPr>
        <a:xfrm>
          <a:off x="0" y="0"/>
          <a:ext cx="0" cy="0"/>
          <a:chOff x="0" y="0"/>
          <a:chExt cx="0" cy="0"/>
        </a:xfrm>
      </p:grpSpPr>
      <p:sp>
        <p:nvSpPr>
          <p:cNvPr id="3" name="内容占位符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4" name="内容占位符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5" name="日期占位符 4"/>
          <p:cNvSpPr>
            <a:spLocks noGrp="1"/>
          </p:cNvSpPr>
          <p:nvPr>
            <p:ph type="dt" sz="half" idx="10"/>
          </p:nvPr>
        </p:nvSpPr>
        <p:spPr/>
        <p:txBody>
          <a:bodyPr/>
          <a:lstStyle>
            <a:extLst/>
          </a:lstStyle>
          <a:p>
            <a:fld id="{E3F019FD-8B4F-4AB2-90D5-5CCD12531109}" type="datetimeFigureOut">
              <a:rPr lang="zh-CN" altLang="en-US" smtClean="0"/>
              <a:t>2018/7/30</a:t>
            </a:fld>
            <a:endParaRPr lang="zh-CN" altLang="en-US"/>
          </a:p>
        </p:txBody>
      </p:sp>
      <p:sp>
        <p:nvSpPr>
          <p:cNvPr id="6" name="页脚占位符 5"/>
          <p:cNvSpPr>
            <a:spLocks noGrp="1"/>
          </p:cNvSpPr>
          <p:nvPr>
            <p:ph type="ftr" sz="quarter" idx="11"/>
          </p:nvPr>
        </p:nvSpPr>
        <p:spPr/>
        <p:txBody>
          <a:bodyPr/>
          <a:lstStyle>
            <a:extLst/>
          </a:lstStyle>
          <a:p>
            <a:endParaRPr lang="zh-CN" altLang="en-US"/>
          </a:p>
        </p:txBody>
      </p:sp>
      <p:sp>
        <p:nvSpPr>
          <p:cNvPr id="7" name="灯片编号占位符 6"/>
          <p:cNvSpPr>
            <a:spLocks noGrp="1"/>
          </p:cNvSpPr>
          <p:nvPr>
            <p:ph type="sldNum" sz="quarter" idx="12"/>
          </p:nvPr>
        </p:nvSpPr>
        <p:spPr/>
        <p:txBody>
          <a:bodyPr/>
          <a:lstStyle>
            <a:extLst/>
          </a:lstStyle>
          <a:p>
            <a:fld id="{90A9F165-0584-425C-8F4F-861B744DA52F}" type="slidenum">
              <a:rPr lang="zh-CN" altLang="en-US" smtClean="0"/>
              <a:t>‹#›</a:t>
            </a:fld>
            <a:endParaRPr lang="zh-CN" altLang="en-US"/>
          </a:p>
        </p:txBody>
      </p:sp>
      <p:sp>
        <p:nvSpPr>
          <p:cNvPr id="8" name="标题 7"/>
          <p:cNvSpPr>
            <a:spLocks noGrp="1"/>
          </p:cNvSpPr>
          <p:nvPr>
            <p:ph type="title"/>
          </p:nvPr>
        </p:nvSpPr>
        <p:spPr/>
        <p:txBody>
          <a:bodyPr rtlCol="0"/>
          <a:lstStyle>
            <a:extLst/>
          </a:lstStyle>
          <a:p>
            <a:r>
              <a:rPr kumimoji="0" lang="zh-CN" altLang="en-US" smtClean="0"/>
              <a:t>单击此处编辑母版标题样式</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比较">
    <p:bg>
      <p:bgRef idx="1003">
        <a:schemeClr val="bg1"/>
      </p:bgRef>
    </p:bg>
    <p:spTree>
      <p:nvGrpSpPr>
        <p:cNvPr id="1" name=""/>
        <p:cNvGrpSpPr/>
        <p:nvPr/>
      </p:nvGrpSpPr>
      <p:grpSpPr>
        <a:xfrm>
          <a:off x="0" y="0"/>
          <a:ext cx="0" cy="0"/>
          <a:chOff x="0" y="0"/>
          <a:chExt cx="0" cy="0"/>
        </a:xfrm>
      </p:grpSpPr>
      <p:sp>
        <p:nvSpPr>
          <p:cNvPr id="2" name="标题 1"/>
          <p:cNvSpPr>
            <a:spLocks noGrp="1"/>
          </p:cNvSpPr>
          <p:nvPr>
            <p:ph type="title"/>
          </p:nvPr>
        </p:nvSpPr>
        <p:spPr>
          <a:xfrm>
            <a:off x="457200" y="273050"/>
            <a:ext cx="8229600" cy="1143000"/>
          </a:xfrm>
        </p:spPr>
        <p:txBody>
          <a:bodyPr anchor="ctr"/>
          <a:lstStyle>
            <a:lvl1pPr>
              <a:defRPr/>
            </a:lvl1pPr>
            <a:extLst/>
          </a:lstStyle>
          <a:p>
            <a:r>
              <a:rPr kumimoji="0" lang="zh-CN" altLang="en-US" smtClean="0"/>
              <a:t>单击此处编辑母版标题样式</a:t>
            </a:r>
            <a:endParaRPr kumimoji="0" lang="en-US"/>
          </a:p>
        </p:txBody>
      </p:sp>
      <p:sp>
        <p:nvSpPr>
          <p:cNvPr id="3" name="文本占位符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zh-CN" altLang="en-US" smtClean="0"/>
              <a:t>单击此处编辑母版文本样式</a:t>
            </a:r>
          </a:p>
        </p:txBody>
      </p:sp>
      <p:sp>
        <p:nvSpPr>
          <p:cNvPr id="4" name="文本占位符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zh-CN" altLang="en-US" smtClean="0"/>
              <a:t>单击此处编辑母版文本样式</a:t>
            </a:r>
          </a:p>
        </p:txBody>
      </p:sp>
      <p:sp>
        <p:nvSpPr>
          <p:cNvPr id="5" name="内容占位符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6" name="内容占位符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7" name="日期占位符 6"/>
          <p:cNvSpPr>
            <a:spLocks noGrp="1"/>
          </p:cNvSpPr>
          <p:nvPr>
            <p:ph type="dt" sz="half" idx="10"/>
          </p:nvPr>
        </p:nvSpPr>
        <p:spPr/>
        <p:txBody>
          <a:bodyPr/>
          <a:lstStyle>
            <a:extLst/>
          </a:lstStyle>
          <a:p>
            <a:fld id="{E3F019FD-8B4F-4AB2-90D5-5CCD12531109}" type="datetimeFigureOut">
              <a:rPr lang="zh-CN" altLang="en-US" smtClean="0"/>
              <a:t>2018/7/30</a:t>
            </a:fld>
            <a:endParaRPr lang="zh-CN" altLang="en-US"/>
          </a:p>
        </p:txBody>
      </p:sp>
      <p:sp>
        <p:nvSpPr>
          <p:cNvPr id="8" name="页脚占位符 7"/>
          <p:cNvSpPr>
            <a:spLocks noGrp="1"/>
          </p:cNvSpPr>
          <p:nvPr>
            <p:ph type="ftr" sz="quarter" idx="11"/>
          </p:nvPr>
        </p:nvSpPr>
        <p:spPr/>
        <p:txBody>
          <a:bodyPr/>
          <a:lstStyle>
            <a:extLst/>
          </a:lstStyle>
          <a:p>
            <a:endParaRPr lang="zh-CN" altLang="en-US"/>
          </a:p>
        </p:txBody>
      </p:sp>
      <p:sp>
        <p:nvSpPr>
          <p:cNvPr id="9" name="灯片编号占位符 8"/>
          <p:cNvSpPr>
            <a:spLocks noGrp="1"/>
          </p:cNvSpPr>
          <p:nvPr>
            <p:ph type="sldNum" sz="quarter" idx="12"/>
          </p:nvPr>
        </p:nvSpPr>
        <p:spPr/>
        <p:txBody>
          <a:bodyPr/>
          <a:lstStyle>
            <a:extLst/>
          </a:lstStyle>
          <a:p>
            <a:fld id="{90A9F165-0584-425C-8F4F-861B744DA52F}" type="slidenum">
              <a:rPr lang="zh-CN" altLang="en-US" smtClean="0"/>
              <a:t>‹#›</a:t>
            </a:fld>
            <a:endParaRPr lang="zh-CN" altLang="en-US"/>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bg>
      <p:bgRef idx="1002">
        <a:schemeClr val="bg1"/>
      </p:bgRef>
    </p:bg>
    <p:spTree>
      <p:nvGrpSpPr>
        <p:cNvPr id="1" name=""/>
        <p:cNvGrpSpPr/>
        <p:nvPr/>
      </p:nvGrpSpPr>
      <p:grpSpPr>
        <a:xfrm>
          <a:off x="0" y="0"/>
          <a:ext cx="0" cy="0"/>
          <a:chOff x="0" y="0"/>
          <a:chExt cx="0" cy="0"/>
        </a:xfrm>
      </p:grpSpPr>
      <p:sp>
        <p:nvSpPr>
          <p:cNvPr id="3" name="日期占位符 2"/>
          <p:cNvSpPr>
            <a:spLocks noGrp="1"/>
          </p:cNvSpPr>
          <p:nvPr>
            <p:ph type="dt" sz="half" idx="10"/>
          </p:nvPr>
        </p:nvSpPr>
        <p:spPr/>
        <p:txBody>
          <a:bodyPr/>
          <a:lstStyle>
            <a:extLst/>
          </a:lstStyle>
          <a:p>
            <a:fld id="{E3F019FD-8B4F-4AB2-90D5-5CCD12531109}" type="datetimeFigureOut">
              <a:rPr lang="zh-CN" altLang="en-US" smtClean="0"/>
              <a:t>2018/7/30</a:t>
            </a:fld>
            <a:endParaRPr lang="zh-CN" altLang="en-US"/>
          </a:p>
        </p:txBody>
      </p:sp>
      <p:sp>
        <p:nvSpPr>
          <p:cNvPr id="4" name="页脚占位符 3"/>
          <p:cNvSpPr>
            <a:spLocks noGrp="1"/>
          </p:cNvSpPr>
          <p:nvPr>
            <p:ph type="ftr" sz="quarter" idx="11"/>
          </p:nvPr>
        </p:nvSpPr>
        <p:spPr/>
        <p:txBody>
          <a:bodyPr/>
          <a:lstStyle>
            <a:extLst/>
          </a:lstStyle>
          <a:p>
            <a:endParaRPr lang="zh-CN" altLang="en-US"/>
          </a:p>
        </p:txBody>
      </p:sp>
      <p:sp>
        <p:nvSpPr>
          <p:cNvPr id="5" name="灯片编号占位符 4"/>
          <p:cNvSpPr>
            <a:spLocks noGrp="1"/>
          </p:cNvSpPr>
          <p:nvPr>
            <p:ph type="sldNum" sz="quarter" idx="12"/>
          </p:nvPr>
        </p:nvSpPr>
        <p:spPr/>
        <p:txBody>
          <a:bodyPr/>
          <a:lstStyle>
            <a:extLst/>
          </a:lstStyle>
          <a:p>
            <a:fld id="{90A9F165-0584-425C-8F4F-861B744DA52F}" type="slidenum">
              <a:rPr lang="zh-CN" altLang="en-US" smtClean="0"/>
              <a:t>‹#›</a:t>
            </a:fld>
            <a:endParaRPr lang="zh-CN" altLang="en-US"/>
          </a:p>
        </p:txBody>
      </p:sp>
      <p:sp>
        <p:nvSpPr>
          <p:cNvPr id="6" name="标题 5"/>
          <p:cNvSpPr>
            <a:spLocks noGrp="1"/>
          </p:cNvSpPr>
          <p:nvPr>
            <p:ph type="title"/>
          </p:nvPr>
        </p:nvSpPr>
        <p:spPr/>
        <p:txBody>
          <a:bodyPr rtlCol="0"/>
          <a:lstStyle>
            <a:extLst/>
          </a:lstStyle>
          <a:p>
            <a:r>
              <a:rPr kumimoji="0" lang="zh-CN" altLang="en-US" smtClean="0"/>
              <a:t>单击此处编辑母版标题样式</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extLst/>
          </a:lstStyle>
          <a:p>
            <a:fld id="{E3F019FD-8B4F-4AB2-90D5-5CCD12531109}" type="datetimeFigureOut">
              <a:rPr lang="zh-CN" altLang="en-US" smtClean="0"/>
              <a:t>2018/7/30</a:t>
            </a:fld>
            <a:endParaRPr lang="zh-CN" altLang="en-US"/>
          </a:p>
        </p:txBody>
      </p:sp>
      <p:sp>
        <p:nvSpPr>
          <p:cNvPr id="3" name="页脚占位符 2"/>
          <p:cNvSpPr>
            <a:spLocks noGrp="1"/>
          </p:cNvSpPr>
          <p:nvPr>
            <p:ph type="ftr" sz="quarter" idx="11"/>
          </p:nvPr>
        </p:nvSpPr>
        <p:spPr/>
        <p:txBody>
          <a:bodyPr/>
          <a:lstStyle>
            <a:extLst/>
          </a:lstStyle>
          <a:p>
            <a:endParaRPr lang="zh-CN" altLang="en-US"/>
          </a:p>
        </p:txBody>
      </p:sp>
      <p:sp>
        <p:nvSpPr>
          <p:cNvPr id="4" name="灯片编号占位符 3"/>
          <p:cNvSpPr>
            <a:spLocks noGrp="1"/>
          </p:cNvSpPr>
          <p:nvPr>
            <p:ph type="sldNum" sz="quarter" idx="12"/>
          </p:nvPr>
        </p:nvSpPr>
        <p:spPr/>
        <p:txBody>
          <a:bodyPr/>
          <a:lstStyle>
            <a:extLst/>
          </a:lstStyle>
          <a:p>
            <a:fld id="{90A9F165-0584-425C-8F4F-861B744DA52F}" type="slidenum">
              <a:rPr lang="zh-CN" altLang="en-US" smtClean="0"/>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内容与标题">
    <p:bg>
      <p:bgRef idx="1003">
        <a:schemeClr val="bg1"/>
      </p:bgRef>
    </p:bg>
    <p:spTree>
      <p:nvGrpSpPr>
        <p:cNvPr id="1" name=""/>
        <p:cNvGrpSpPr/>
        <p:nvPr/>
      </p:nvGrpSpPr>
      <p:grpSpPr>
        <a:xfrm>
          <a:off x="0" y="0"/>
          <a:ext cx="0" cy="0"/>
          <a:chOff x="0" y="0"/>
          <a:chExt cx="0" cy="0"/>
        </a:xfrm>
      </p:grpSpPr>
      <p:sp>
        <p:nvSpPr>
          <p:cNvPr id="2" name="标题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zh-CN" altLang="en-US" smtClean="0"/>
              <a:t>单击此处编辑母版标题样式</a:t>
            </a:r>
            <a:endParaRPr kumimoji="0" lang="en-US"/>
          </a:p>
        </p:txBody>
      </p:sp>
      <p:sp>
        <p:nvSpPr>
          <p:cNvPr id="3" name="文本占位符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zh-CN" altLang="en-US" smtClean="0"/>
              <a:t>单击此处编辑母版文本样式</a:t>
            </a:r>
          </a:p>
        </p:txBody>
      </p:sp>
      <p:sp>
        <p:nvSpPr>
          <p:cNvPr id="4" name="内容占位符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zh-CN" altLang="en-US" smtClean="0"/>
              <a:t>单击此处编辑母版文本样式</a:t>
            </a:r>
          </a:p>
          <a:p>
            <a:pPr lvl="1" eaLnBrk="1" latinLnBrk="0" hangingPunct="1"/>
            <a:r>
              <a:rPr lang="zh-CN" altLang="en-US" smtClean="0"/>
              <a:t>第二级</a:t>
            </a:r>
          </a:p>
          <a:p>
            <a:pPr lvl="2" eaLnBrk="1" latinLnBrk="0" hangingPunct="1"/>
            <a:r>
              <a:rPr lang="zh-CN" altLang="en-US" smtClean="0"/>
              <a:t>第三级</a:t>
            </a:r>
          </a:p>
          <a:p>
            <a:pPr lvl="3" eaLnBrk="1" latinLnBrk="0" hangingPunct="1"/>
            <a:r>
              <a:rPr lang="zh-CN" altLang="en-US" smtClean="0"/>
              <a:t>第四级</a:t>
            </a:r>
          </a:p>
          <a:p>
            <a:pPr lvl="4" eaLnBrk="1" latinLnBrk="0" hangingPunct="1"/>
            <a:r>
              <a:rPr lang="zh-CN" altLang="en-US" smtClean="0"/>
              <a:t>第五级</a:t>
            </a:r>
            <a:endParaRPr kumimoji="0" lang="en-US"/>
          </a:p>
        </p:txBody>
      </p:sp>
      <p:sp>
        <p:nvSpPr>
          <p:cNvPr id="5" name="日期占位符 4"/>
          <p:cNvSpPr>
            <a:spLocks noGrp="1"/>
          </p:cNvSpPr>
          <p:nvPr>
            <p:ph type="dt" sz="half" idx="10"/>
          </p:nvPr>
        </p:nvSpPr>
        <p:spPr>
          <a:xfrm>
            <a:off x="6727032" y="6407944"/>
            <a:ext cx="1920240" cy="365760"/>
          </a:xfrm>
        </p:spPr>
        <p:txBody>
          <a:bodyPr/>
          <a:lstStyle>
            <a:extLst/>
          </a:lstStyle>
          <a:p>
            <a:fld id="{E3F019FD-8B4F-4AB2-90D5-5CCD12531109}" type="datetimeFigureOut">
              <a:rPr lang="zh-CN" altLang="en-US" smtClean="0"/>
              <a:t>2018/7/30</a:t>
            </a:fld>
            <a:endParaRPr lang="zh-CN" altLang="en-US"/>
          </a:p>
        </p:txBody>
      </p:sp>
      <p:sp>
        <p:nvSpPr>
          <p:cNvPr id="6" name="页脚占位符 5"/>
          <p:cNvSpPr>
            <a:spLocks noGrp="1"/>
          </p:cNvSpPr>
          <p:nvPr>
            <p:ph type="ftr" sz="quarter" idx="11"/>
          </p:nvPr>
        </p:nvSpPr>
        <p:spPr/>
        <p:txBody>
          <a:bodyPr/>
          <a:lstStyle>
            <a:extLst/>
          </a:lstStyle>
          <a:p>
            <a:endParaRPr lang="zh-CN" altLang="en-US"/>
          </a:p>
        </p:txBody>
      </p:sp>
      <p:sp>
        <p:nvSpPr>
          <p:cNvPr id="7" name="灯片编号占位符 6"/>
          <p:cNvSpPr>
            <a:spLocks noGrp="1"/>
          </p:cNvSpPr>
          <p:nvPr>
            <p:ph type="sldNum" sz="quarter" idx="12"/>
          </p:nvPr>
        </p:nvSpPr>
        <p:spPr/>
        <p:txBody>
          <a:bodyPr/>
          <a:lstStyle>
            <a:extLst/>
          </a:lstStyle>
          <a:p>
            <a:fld id="{90A9F165-0584-425C-8F4F-861B744DA52F}" type="slidenum">
              <a:rPr lang="zh-CN" altLang="en-US" smtClean="0"/>
              <a:t>‹#›</a:t>
            </a:fld>
            <a:endParaRPr lang="zh-CN" altLang="en-US"/>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图片与标题">
    <p:bg>
      <p:bgRef idx="1002">
        <a:schemeClr val="bg1"/>
      </p:bgRef>
    </p:bg>
    <p:spTree>
      <p:nvGrpSpPr>
        <p:cNvPr id="1" name=""/>
        <p:cNvGrpSpPr/>
        <p:nvPr/>
      </p:nvGrpSpPr>
      <p:grpSpPr>
        <a:xfrm>
          <a:off x="0" y="0"/>
          <a:ext cx="0" cy="0"/>
          <a:chOff x="0" y="0"/>
          <a:chExt cx="0" cy="0"/>
        </a:xfrm>
      </p:grpSpPr>
      <p:sp>
        <p:nvSpPr>
          <p:cNvPr id="4" name="文本占位符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zh-CN" altLang="en-US" smtClean="0"/>
              <a:t>单击此处编辑母版文本样式</a:t>
            </a:r>
          </a:p>
        </p:txBody>
      </p:sp>
      <p:sp>
        <p:nvSpPr>
          <p:cNvPr id="3" name="图片占位符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zh-CN" altLang="en-US" smtClean="0"/>
              <a:t>单击图标添加图片</a:t>
            </a:r>
            <a:endParaRPr kumimoji="0" lang="en-US" dirty="0"/>
          </a:p>
        </p:txBody>
      </p:sp>
      <p:sp>
        <p:nvSpPr>
          <p:cNvPr id="5" name="日期占位符 4"/>
          <p:cNvSpPr>
            <a:spLocks noGrp="1"/>
          </p:cNvSpPr>
          <p:nvPr>
            <p:ph type="dt" sz="half" idx="10"/>
          </p:nvPr>
        </p:nvSpPr>
        <p:spPr/>
        <p:txBody>
          <a:bodyPr/>
          <a:lstStyle>
            <a:lvl1pPr>
              <a:defRPr>
                <a:solidFill>
                  <a:schemeClr val="tx1"/>
                </a:solidFill>
              </a:defRPr>
            </a:lvl1pPr>
            <a:extLst/>
          </a:lstStyle>
          <a:p>
            <a:fld id="{E3F019FD-8B4F-4AB2-90D5-5CCD12531109}" type="datetimeFigureOut">
              <a:rPr lang="zh-CN" altLang="en-US" smtClean="0"/>
              <a:t>2018/7/30</a:t>
            </a:fld>
            <a:endParaRPr lang="zh-CN" altLang="en-US"/>
          </a:p>
        </p:txBody>
      </p:sp>
      <p:sp>
        <p:nvSpPr>
          <p:cNvPr id="6" name="页脚占位符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lang="zh-CN" altLang="en-US"/>
          </a:p>
        </p:txBody>
      </p:sp>
      <p:sp>
        <p:nvSpPr>
          <p:cNvPr id="7" name="灯片编号占位符 6"/>
          <p:cNvSpPr>
            <a:spLocks noGrp="1"/>
          </p:cNvSpPr>
          <p:nvPr>
            <p:ph type="sldNum" sz="quarter" idx="12"/>
          </p:nvPr>
        </p:nvSpPr>
        <p:spPr/>
        <p:txBody>
          <a:bodyPr/>
          <a:lstStyle>
            <a:lvl1pPr>
              <a:defRPr>
                <a:solidFill>
                  <a:schemeClr val="tx1"/>
                </a:solidFill>
              </a:defRPr>
            </a:lvl1pPr>
            <a:extLst/>
          </a:lstStyle>
          <a:p>
            <a:fld id="{90A9F165-0584-425C-8F4F-861B744DA52F}" type="slidenum">
              <a:rPr lang="zh-CN" altLang="en-US" smtClean="0"/>
              <a:t>‹#›</a:t>
            </a:fld>
            <a:endParaRPr lang="zh-CN" altLang="en-US"/>
          </a:p>
        </p:txBody>
      </p:sp>
      <p:sp>
        <p:nvSpPr>
          <p:cNvPr id="2" name="标题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zh-CN" altLang="en-US" smtClean="0"/>
              <a:t>单击此处编辑母版标题样式</a:t>
            </a:r>
            <a:endParaRPr kumimoji="0" lang="en-US"/>
          </a:p>
        </p:txBody>
      </p:sp>
      <p:sp>
        <p:nvSpPr>
          <p:cNvPr id="8" name="任意多边形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9" name="任意多边形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0" name="直角三角形 9"/>
          <p:cNvSpPr>
            <a:spLocks/>
          </p:cNvSpPr>
          <p:nvPr/>
        </p:nvSpPr>
        <p:spPr bwMode="auto">
          <a:xfrm>
            <a:off x="-6042" y="5791253"/>
            <a:ext cx="3402314" cy="1080868"/>
          </a:xfrm>
          <a:prstGeom prst="rtTriangle">
            <a:avLst/>
          </a:prstGeom>
          <a:blipFill>
            <a:blip r:embed="rId2">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1" name="直接连接符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燕尾形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
        <p:nvSpPr>
          <p:cNvPr id="13" name="燕尾形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extLst/>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任意多边形 12"/>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2" name="任意多边形 11"/>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extLst/>
          </a:lstStyle>
          <a:p>
            <a:endParaRPr kumimoji="0" lang="en-US"/>
          </a:p>
        </p:txBody>
      </p:sp>
      <p:sp>
        <p:nvSpPr>
          <p:cNvPr id="14" name="直角三角形 13"/>
          <p:cNvSpPr>
            <a:spLocks/>
          </p:cNvSpPr>
          <p:nvPr/>
        </p:nvSpPr>
        <p:spPr bwMode="auto">
          <a:xfrm>
            <a:off x="-6042" y="5791253"/>
            <a:ext cx="3402314" cy="1080868"/>
          </a:xfrm>
          <a:prstGeom prst="rtTriangle">
            <a:avLst/>
          </a:prstGeom>
          <a:blipFill>
            <a:blip r:embed="rId13">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extLst/>
          </a:lstStyle>
          <a:p>
            <a:pPr algn="ctr" eaLnBrk="1" latinLnBrk="0" hangingPunct="1"/>
            <a:endParaRPr kumimoji="0" lang="en-US"/>
          </a:p>
        </p:txBody>
      </p:sp>
      <p:cxnSp>
        <p:nvCxnSpPr>
          <p:cNvPr id="15" name="直接连接符 14"/>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标题占位符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extLst/>
          </a:lstStyle>
          <a:p>
            <a:r>
              <a:rPr kumimoji="0" lang="zh-CN" altLang="en-US" smtClean="0"/>
              <a:t>单击此处编辑母版标题样式</a:t>
            </a:r>
            <a:endParaRPr kumimoji="0" lang="en-US"/>
          </a:p>
        </p:txBody>
      </p:sp>
      <p:sp>
        <p:nvSpPr>
          <p:cNvPr id="30" name="文本占位符 29"/>
          <p:cNvSpPr>
            <a:spLocks noGrp="1"/>
          </p:cNvSpPr>
          <p:nvPr>
            <p:ph type="body" idx="1"/>
          </p:nvPr>
        </p:nvSpPr>
        <p:spPr>
          <a:xfrm>
            <a:off x="457200" y="1481328"/>
            <a:ext cx="8229600" cy="4525963"/>
          </a:xfrm>
          <a:prstGeom prst="rect">
            <a:avLst/>
          </a:prstGeom>
        </p:spPr>
        <p:txBody>
          <a:bodyPr vert="horz">
            <a:normAutofit/>
          </a:bodyPr>
          <a:lstStyle>
            <a:extLst/>
          </a:lstStyle>
          <a:p>
            <a:pPr lvl="0" eaLnBrk="1" latinLnBrk="0" hangingPunct="1"/>
            <a:r>
              <a:rPr kumimoji="0" lang="zh-CN" altLang="en-US" smtClean="0"/>
              <a:t>单击此处编辑母版文本样式</a:t>
            </a:r>
          </a:p>
          <a:p>
            <a:pPr lvl="1" eaLnBrk="1" latinLnBrk="0" hangingPunct="1"/>
            <a:r>
              <a:rPr kumimoji="0" lang="zh-CN" altLang="en-US" smtClean="0"/>
              <a:t>第二级</a:t>
            </a:r>
          </a:p>
          <a:p>
            <a:pPr lvl="2" eaLnBrk="1" latinLnBrk="0" hangingPunct="1"/>
            <a:r>
              <a:rPr kumimoji="0" lang="zh-CN" altLang="en-US" smtClean="0"/>
              <a:t>第三级</a:t>
            </a:r>
          </a:p>
          <a:p>
            <a:pPr lvl="3" eaLnBrk="1" latinLnBrk="0" hangingPunct="1"/>
            <a:r>
              <a:rPr kumimoji="0" lang="zh-CN" altLang="en-US" smtClean="0"/>
              <a:t>第四级</a:t>
            </a:r>
          </a:p>
          <a:p>
            <a:pPr lvl="4" eaLnBrk="1" latinLnBrk="0" hangingPunct="1"/>
            <a:r>
              <a:rPr kumimoji="0" lang="zh-CN" altLang="en-US" smtClean="0"/>
              <a:t>第五级</a:t>
            </a:r>
            <a:endParaRPr kumimoji="0" lang="en-US"/>
          </a:p>
        </p:txBody>
      </p:sp>
      <p:sp>
        <p:nvSpPr>
          <p:cNvPr id="10" name="日期占位符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E3F019FD-8B4F-4AB2-90D5-5CCD12531109}" type="datetimeFigureOut">
              <a:rPr lang="zh-CN" altLang="en-US" smtClean="0"/>
              <a:t>2018/7/30</a:t>
            </a:fld>
            <a:endParaRPr lang="zh-CN" altLang="en-US"/>
          </a:p>
        </p:txBody>
      </p:sp>
      <p:sp>
        <p:nvSpPr>
          <p:cNvPr id="22" name="页脚占位符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lang="zh-CN" altLang="en-US"/>
          </a:p>
        </p:txBody>
      </p:sp>
      <p:sp>
        <p:nvSpPr>
          <p:cNvPr id="18" name="灯片编号占位符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90A9F165-0584-425C-8F4F-861B744DA52F}" type="slidenum">
              <a:rPr lang="zh-CN" altLang="en-US" smtClean="0"/>
              <a:t>‹#›</a:t>
            </a:fld>
            <a:endParaRPr lang="zh-CN" altLang="en-US"/>
          </a:p>
        </p:txBody>
      </p:sp>
    </p:spTree>
  </p:cSld>
  <p:clrMap bg1="lt1" tx1="dk1" bg2="lt2" tx2="dk2" accent1="accent1" accent2="accent2" accent3="accent3" accent4="accent4" accent5="accent5" accent6="accent6" hlink="hlink" folHlink="folHlink"/>
  <p:sldLayoutIdLst>
    <p:sldLayoutId id="2147483805" r:id="rId1"/>
    <p:sldLayoutId id="2147483806" r:id="rId2"/>
    <p:sldLayoutId id="2147483807" r:id="rId3"/>
    <p:sldLayoutId id="2147483808" r:id="rId4"/>
    <p:sldLayoutId id="2147483809" r:id="rId5"/>
    <p:sldLayoutId id="2147483810" r:id="rId6"/>
    <p:sldLayoutId id="2147483811" r:id="rId7"/>
    <p:sldLayoutId id="2147483812" r:id="rId8"/>
    <p:sldLayoutId id="2147483813" r:id="rId9"/>
    <p:sldLayoutId id="2147483814" r:id="rId10"/>
    <p:sldLayoutId id="2147483815" r:id="rId11"/>
  </p:sldLayoutIdLst>
  <p:txStyles>
    <p:titleStyle>
      <a:lvl1pPr algn="l" rtl="0" eaLnBrk="1" latinLnBrk="0" hangingPunct="1">
        <a:spcBef>
          <a:spcPct val="0"/>
        </a:spcBef>
        <a:buNone/>
        <a:defRPr kumimoji="0"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0"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0"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0"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0"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0"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0"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0"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0" sz="1600" kern="1200" baseline="0">
          <a:solidFill>
            <a:schemeClr val="tx1"/>
          </a:solidFill>
          <a:latin typeface="+mn-lt"/>
          <a:ea typeface="+mn-ea"/>
          <a:cs typeface="+mn-cs"/>
        </a:defRPr>
      </a:lvl9pPr>
      <a:extLst/>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700808"/>
            <a:ext cx="8229600" cy="4392488"/>
          </a:xfrm>
        </p:spPr>
        <p:txBody>
          <a:bodyPr>
            <a:normAutofit/>
          </a:bodyPr>
          <a:lstStyle/>
          <a:p>
            <a:pPr marL="0" indent="0">
              <a:lnSpc>
                <a:spcPct val="160000"/>
              </a:lnSpc>
              <a:buNone/>
            </a:pPr>
            <a:r>
              <a:rPr lang="zh-CN" altLang="en-US" sz="2800" b="1" dirty="0" smtClean="0">
                <a:solidFill>
                  <a:schemeClr val="bg2">
                    <a:lumMod val="50000"/>
                  </a:schemeClr>
                </a:solidFill>
              </a:rPr>
              <a:t>项目简介</a:t>
            </a:r>
            <a:endParaRPr lang="en-US" altLang="zh-CN" sz="2800" b="1" dirty="0" smtClean="0">
              <a:solidFill>
                <a:schemeClr val="bg2">
                  <a:lumMod val="50000"/>
                </a:schemeClr>
              </a:solidFill>
            </a:endParaRPr>
          </a:p>
          <a:p>
            <a:pPr marL="109538" indent="696913" algn="just">
              <a:lnSpc>
                <a:spcPct val="150000"/>
              </a:lnSpc>
              <a:buNone/>
            </a:pPr>
            <a:r>
              <a:rPr lang="zh-CN" altLang="en-US" dirty="0">
                <a:latin typeface="宋体" pitchFamily="2" charset="-122"/>
                <a:ea typeface="宋体" pitchFamily="2" charset="-122"/>
              </a:rPr>
              <a:t>在日常工作、学习中，如何高效管理计算机中的各类文件是每个人都会面临的问题。</a:t>
            </a:r>
            <a:r>
              <a:rPr lang="zh-CN" altLang="en-US" dirty="0" smtClean="0">
                <a:latin typeface="宋体" pitchFamily="2" charset="-122"/>
                <a:ea typeface="宋体" pitchFamily="2" charset="-122"/>
              </a:rPr>
              <a:t>本项目</a:t>
            </a:r>
            <a:r>
              <a:rPr lang="zh-CN" altLang="en-US" dirty="0">
                <a:latin typeface="宋体" pitchFamily="2" charset="-122"/>
                <a:ea typeface="宋体" pitchFamily="2" charset="-122"/>
              </a:rPr>
              <a:t>将详细介绍各类文件管理工具的使用，通过本项目的学习，会使用户文件管理更方便</a:t>
            </a:r>
            <a:r>
              <a:rPr lang="zh-CN" altLang="en-US" dirty="0" smtClean="0">
                <a:latin typeface="宋体" pitchFamily="2" charset="-122"/>
                <a:ea typeface="宋体" pitchFamily="2" charset="-122"/>
              </a:rPr>
              <a:t>、更</a:t>
            </a:r>
            <a:r>
              <a:rPr lang="zh-CN" altLang="en-US" dirty="0">
                <a:latin typeface="宋体" pitchFamily="2" charset="-122"/>
                <a:ea typeface="宋体" pitchFamily="2" charset="-122"/>
              </a:rPr>
              <a:t>精致、更快捷和更安全。</a:t>
            </a:r>
          </a:p>
        </p:txBody>
      </p:sp>
      <p:sp>
        <p:nvSpPr>
          <p:cNvPr id="3" name="标题 2"/>
          <p:cNvSpPr>
            <a:spLocks noGrp="1"/>
          </p:cNvSpPr>
          <p:nvPr>
            <p:ph type="title"/>
          </p:nvPr>
        </p:nvSpPr>
        <p:spPr/>
        <p:txBody>
          <a:bodyPr/>
          <a:lstStyle/>
          <a:p>
            <a:r>
              <a:rPr lang="zh-CN" altLang="en-US" dirty="0" smtClean="0">
                <a:solidFill>
                  <a:schemeClr val="bg2">
                    <a:lumMod val="50000"/>
                  </a:schemeClr>
                </a:solidFill>
              </a:rPr>
              <a:t>项目</a:t>
            </a:r>
            <a:r>
              <a:rPr lang="en-US" altLang="zh-CN" dirty="0" smtClean="0">
                <a:solidFill>
                  <a:schemeClr val="bg2">
                    <a:lumMod val="50000"/>
                  </a:schemeClr>
                </a:solidFill>
              </a:rPr>
              <a:t>3</a:t>
            </a:r>
            <a:r>
              <a:rPr lang="zh-CN" altLang="en-US" dirty="0">
                <a:solidFill>
                  <a:schemeClr val="bg2">
                    <a:lumMod val="50000"/>
                  </a:schemeClr>
                </a:solidFill>
              </a:rPr>
              <a:t>　文件管理工具</a:t>
            </a:r>
          </a:p>
        </p:txBody>
      </p:sp>
    </p:spTree>
    <p:extLst>
      <p:ext uri="{BB962C8B-B14F-4D97-AF65-F5344CB8AC3E}">
        <p14:creationId xmlns:p14="http://schemas.microsoft.com/office/powerpoint/2010/main" val="196390253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做一做</a:t>
            </a:r>
            <a:endParaRPr lang="en-US" altLang="zh-CN" sz="2800" b="1" dirty="0" smtClean="0">
              <a:solidFill>
                <a:schemeClr val="bg2">
                  <a:lumMod val="50000"/>
                </a:schemeClr>
              </a:solidFill>
            </a:endParaRPr>
          </a:p>
          <a:p>
            <a:pPr marL="0" indent="457200" algn="just">
              <a:lnSpc>
                <a:spcPct val="130000"/>
              </a:lnSpc>
              <a:buNone/>
            </a:pPr>
            <a:r>
              <a:rPr lang="en-US" altLang="zh-CN" sz="2400" dirty="0">
                <a:latin typeface="宋体" pitchFamily="2" charset="-122"/>
                <a:ea typeface="宋体" pitchFamily="2" charset="-122"/>
              </a:rPr>
              <a:t>1. </a:t>
            </a:r>
            <a:r>
              <a:rPr lang="zh-CN" altLang="en-US" sz="2400" dirty="0">
                <a:latin typeface="宋体" pitchFamily="2" charset="-122"/>
                <a:ea typeface="宋体" pitchFamily="2" charset="-122"/>
              </a:rPr>
              <a:t>在计算机桌面新建“文件加密”文件夹，并对其进行加密，然后解密。</a:t>
            </a:r>
          </a:p>
          <a:p>
            <a:pPr marL="0" indent="457200" algn="just">
              <a:lnSpc>
                <a:spcPct val="130000"/>
              </a:lnSpc>
              <a:buNone/>
            </a:pPr>
            <a:r>
              <a:rPr lang="en-US" altLang="zh-CN" sz="2400" dirty="0">
                <a:latin typeface="宋体" pitchFamily="2" charset="-122"/>
                <a:ea typeface="宋体" pitchFamily="2" charset="-122"/>
              </a:rPr>
              <a:t>2. </a:t>
            </a:r>
            <a:r>
              <a:rPr lang="zh-CN" altLang="en-US" sz="2400" dirty="0">
                <a:latin typeface="宋体" pitchFamily="2" charset="-122"/>
                <a:ea typeface="宋体" pitchFamily="2" charset="-122"/>
              </a:rPr>
              <a:t>在“文件加密”文件夹中创建“机密文件</a:t>
            </a:r>
            <a:r>
              <a:rPr lang="en-US" altLang="zh-CN" sz="2400" dirty="0">
                <a:latin typeface="宋体" pitchFamily="2" charset="-122"/>
                <a:ea typeface="宋体" pitchFamily="2" charset="-122"/>
              </a:rPr>
              <a:t>.txt”</a:t>
            </a:r>
            <a:r>
              <a:rPr lang="zh-CN" altLang="en-US" sz="2400" dirty="0">
                <a:latin typeface="宋体" pitchFamily="2" charset="-122"/>
                <a:ea typeface="宋体" pitchFamily="2" charset="-122"/>
              </a:rPr>
              <a:t>文件，并对其进行加密，然后解密。</a:t>
            </a:r>
          </a:p>
          <a:p>
            <a:pPr marL="0" indent="457200" algn="just">
              <a:lnSpc>
                <a:spcPct val="130000"/>
              </a:lnSpc>
              <a:buNone/>
            </a:pPr>
            <a:r>
              <a:rPr lang="en-US" altLang="zh-CN" sz="2400" dirty="0">
                <a:latin typeface="宋体" pitchFamily="2" charset="-122"/>
                <a:ea typeface="宋体" pitchFamily="2" charset="-122"/>
              </a:rPr>
              <a:t>3. </a:t>
            </a:r>
            <a:r>
              <a:rPr lang="zh-CN" altLang="en-US" sz="2400" dirty="0">
                <a:latin typeface="宋体" pitchFamily="2" charset="-122"/>
                <a:ea typeface="宋体" pitchFamily="2" charset="-122"/>
              </a:rPr>
              <a:t>对计算机的</a:t>
            </a:r>
            <a:r>
              <a:rPr lang="en-US" altLang="zh-CN" sz="2400" dirty="0">
                <a:latin typeface="宋体" pitchFamily="2" charset="-122"/>
                <a:ea typeface="宋体" pitchFamily="2" charset="-122"/>
              </a:rPr>
              <a:t>C</a:t>
            </a:r>
            <a:r>
              <a:rPr lang="zh-CN" altLang="en-US" sz="2400" dirty="0">
                <a:latin typeface="宋体" pitchFamily="2" charset="-122"/>
                <a:ea typeface="宋体" pitchFamily="2" charset="-122"/>
              </a:rPr>
              <a:t>盘进行保护。</a:t>
            </a:r>
            <a:endParaRPr lang="zh-CN" altLang="zh-CN" sz="2400" dirty="0">
              <a:latin typeface="宋体" pitchFamily="2" charset="-122"/>
              <a:ea typeface="宋体" pitchFamily="2" charset="-122"/>
            </a:endParaRPr>
          </a:p>
        </p:txBody>
      </p:sp>
      <p:sp>
        <p:nvSpPr>
          <p:cNvPr id="3" name="标题 2"/>
          <p:cNvSpPr>
            <a:spLocks noGrp="1"/>
          </p:cNvSpPr>
          <p:nvPr>
            <p:ph type="title"/>
          </p:nvPr>
        </p:nvSpPr>
        <p:spPr>
          <a:xfrm>
            <a:off x="457200" y="274638"/>
            <a:ext cx="8579296" cy="1143000"/>
          </a:xfrm>
        </p:spPr>
        <p:txBody>
          <a:bodyPr>
            <a:normAutofit fontScale="90000"/>
          </a:bodyPr>
          <a:lstStyle/>
          <a:p>
            <a:r>
              <a:rPr lang="zh-CN" altLang="en-US" dirty="0" smtClean="0">
                <a:solidFill>
                  <a:schemeClr val="bg2">
                    <a:lumMod val="50000"/>
                  </a:schemeClr>
                </a:solidFill>
              </a:rPr>
              <a:t>任务</a:t>
            </a:r>
            <a:r>
              <a:rPr lang="en-US" altLang="zh-CN" dirty="0" smtClean="0">
                <a:solidFill>
                  <a:schemeClr val="bg2">
                    <a:lumMod val="50000"/>
                  </a:schemeClr>
                </a:solidFill>
              </a:rPr>
              <a:t>2</a:t>
            </a:r>
            <a:r>
              <a:rPr lang="zh-CN" altLang="en-US" dirty="0" smtClean="0">
                <a:solidFill>
                  <a:schemeClr val="bg2">
                    <a:lumMod val="50000"/>
                  </a:schemeClr>
                </a:solidFill>
              </a:rPr>
              <a:t>　文件加密</a:t>
            </a:r>
            <a:r>
              <a:rPr lang="en-US" altLang="zh-CN" dirty="0" smtClean="0">
                <a:solidFill>
                  <a:schemeClr val="bg2">
                    <a:lumMod val="50000"/>
                  </a:schemeClr>
                </a:solidFill>
              </a:rPr>
              <a:t>——</a:t>
            </a:r>
            <a:r>
              <a:rPr lang="zh-CN" altLang="en-US" dirty="0" smtClean="0">
                <a:solidFill>
                  <a:schemeClr val="bg2">
                    <a:lumMod val="50000"/>
                  </a:schemeClr>
                </a:solidFill>
              </a:rPr>
              <a:t>文件加密超级大师</a:t>
            </a:r>
            <a:endParaRPr lang="zh-CN" altLang="en-US" dirty="0">
              <a:solidFill>
                <a:schemeClr val="bg2">
                  <a:lumMod val="50000"/>
                </a:schemeClr>
              </a:solidFill>
            </a:endParaRPr>
          </a:p>
        </p:txBody>
      </p:sp>
    </p:spTree>
    <p:extLst>
      <p:ext uri="{BB962C8B-B14F-4D97-AF65-F5344CB8AC3E}">
        <p14:creationId xmlns:p14="http://schemas.microsoft.com/office/powerpoint/2010/main" val="4271228053"/>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a:bodyPr>
          <a:lstStyle/>
          <a:p>
            <a:pPr marL="0" indent="0">
              <a:lnSpc>
                <a:spcPct val="160000"/>
              </a:lnSpc>
              <a:buNone/>
            </a:pPr>
            <a:r>
              <a:rPr lang="zh-CN" altLang="en-US" sz="2800" b="1" dirty="0" smtClean="0">
                <a:solidFill>
                  <a:schemeClr val="bg2">
                    <a:lumMod val="50000"/>
                  </a:schemeClr>
                </a:solidFill>
              </a:rPr>
              <a:t>任务分析</a:t>
            </a:r>
            <a:endParaRPr lang="en-US" altLang="zh-CN" sz="2800" b="1" dirty="0" smtClean="0">
              <a:solidFill>
                <a:schemeClr val="bg2">
                  <a:lumMod val="50000"/>
                </a:schemeClr>
              </a:solidFill>
            </a:endParaRPr>
          </a:p>
          <a:p>
            <a:pPr marL="109538" indent="603250" algn="just">
              <a:lnSpc>
                <a:spcPct val="150000"/>
              </a:lnSpc>
              <a:buNone/>
            </a:pPr>
            <a:r>
              <a:rPr lang="zh-CN" altLang="en-US" sz="2400" dirty="0">
                <a:latin typeface="宋体" pitchFamily="2" charset="-122"/>
                <a:ea typeface="宋体" pitchFamily="2" charset="-122"/>
              </a:rPr>
              <a:t>由于种种原因，用户可能会删除一些自己认为没有用的文件，而事后又追悔莫及</a:t>
            </a:r>
            <a:r>
              <a:rPr lang="zh-CN" altLang="en-US" sz="2400" dirty="0" smtClean="0">
                <a:latin typeface="宋体" pitchFamily="2" charset="-122"/>
                <a:ea typeface="宋体" pitchFamily="2" charset="-122"/>
              </a:rPr>
              <a:t>。</a:t>
            </a:r>
            <a:r>
              <a:rPr lang="en-US" altLang="zh-CN" sz="2400" dirty="0" err="1" smtClean="0">
                <a:latin typeface="宋体" pitchFamily="2" charset="-122"/>
                <a:ea typeface="宋体" pitchFamily="2" charset="-122"/>
              </a:rPr>
              <a:t>EasyRecovery</a:t>
            </a:r>
            <a:r>
              <a:rPr lang="zh-CN" altLang="en-US" sz="2400" dirty="0">
                <a:latin typeface="宋体" pitchFamily="2" charset="-122"/>
                <a:ea typeface="宋体" pitchFamily="2" charset="-122"/>
              </a:rPr>
              <a:t>是一款专业的数据恢复工具，有了它，就可以轻松地恢复被删除的文件了，</a:t>
            </a:r>
            <a:r>
              <a:rPr lang="zh-CN" altLang="en-US" sz="2400" dirty="0" smtClean="0">
                <a:latin typeface="宋体" pitchFamily="2" charset="-122"/>
                <a:ea typeface="宋体" pitchFamily="2" charset="-122"/>
              </a:rPr>
              <a:t>但还是</a:t>
            </a:r>
            <a:r>
              <a:rPr lang="zh-CN" altLang="en-US" sz="2400" dirty="0">
                <a:latin typeface="宋体" pitchFamily="2" charset="-122"/>
                <a:ea typeface="宋体" pitchFamily="2" charset="-122"/>
              </a:rPr>
              <a:t>要提醒大家：重要文件要备份！</a:t>
            </a:r>
          </a:p>
        </p:txBody>
      </p:sp>
      <p:sp>
        <p:nvSpPr>
          <p:cNvPr id="3" name="标题 2"/>
          <p:cNvSpPr>
            <a:spLocks noGrp="1"/>
          </p:cNvSpPr>
          <p:nvPr>
            <p:ph type="title"/>
          </p:nvPr>
        </p:nvSpPr>
        <p:spPr/>
        <p:txBody>
          <a:bodyPr>
            <a:normAutofit fontScale="90000"/>
          </a:bodyPr>
          <a:lstStyle/>
          <a:p>
            <a:r>
              <a:rPr lang="zh-CN" altLang="en-US" dirty="0" smtClean="0">
                <a:solidFill>
                  <a:schemeClr val="bg2">
                    <a:lumMod val="50000"/>
                  </a:schemeClr>
                </a:solidFill>
              </a:rPr>
              <a:t>任务</a:t>
            </a:r>
            <a:r>
              <a:rPr lang="en-US" altLang="zh-CN" dirty="0" smtClean="0">
                <a:solidFill>
                  <a:schemeClr val="bg2">
                    <a:lumMod val="50000"/>
                  </a:schemeClr>
                </a:solidFill>
              </a:rPr>
              <a:t>3</a:t>
            </a:r>
            <a:r>
              <a:rPr lang="zh-CN" altLang="en-US" dirty="0">
                <a:solidFill>
                  <a:schemeClr val="bg2">
                    <a:lumMod val="50000"/>
                  </a:schemeClr>
                </a:solidFill>
              </a:rPr>
              <a:t>　文件</a:t>
            </a:r>
            <a:r>
              <a:rPr lang="zh-CN" altLang="en-US" dirty="0" smtClean="0">
                <a:solidFill>
                  <a:schemeClr val="bg2">
                    <a:lumMod val="50000"/>
                  </a:schemeClr>
                </a:solidFill>
              </a:rPr>
              <a:t>恢复</a:t>
            </a:r>
            <a:r>
              <a:rPr lang="en-US" altLang="zh-CN" dirty="0">
                <a:solidFill>
                  <a:schemeClr val="bg2">
                    <a:lumMod val="50000"/>
                  </a:schemeClr>
                </a:solidFill>
              </a:rPr>
              <a:t>—— </a:t>
            </a:r>
            <a:r>
              <a:rPr lang="en-US" altLang="zh-CN" dirty="0" err="1">
                <a:solidFill>
                  <a:schemeClr val="bg2">
                    <a:lumMod val="50000"/>
                  </a:schemeClr>
                </a:solidFill>
              </a:rPr>
              <a:t>EasyRecovery</a:t>
            </a:r>
            <a:endParaRPr lang="zh-CN" altLang="en-US" dirty="0">
              <a:solidFill>
                <a:schemeClr val="bg2">
                  <a:lumMod val="50000"/>
                </a:schemeClr>
              </a:solidFill>
            </a:endParaRPr>
          </a:p>
        </p:txBody>
      </p:sp>
    </p:spTree>
    <p:extLst>
      <p:ext uri="{BB962C8B-B14F-4D97-AF65-F5344CB8AC3E}">
        <p14:creationId xmlns:p14="http://schemas.microsoft.com/office/powerpoint/2010/main" val="226548696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a:bodyPr>
          <a:lstStyle/>
          <a:p>
            <a:pPr marL="0" indent="0">
              <a:lnSpc>
                <a:spcPct val="160000"/>
              </a:lnSpc>
              <a:buNone/>
            </a:pPr>
            <a:r>
              <a:rPr lang="zh-CN" altLang="en-US" sz="2800" b="1" dirty="0" smtClean="0">
                <a:solidFill>
                  <a:schemeClr val="bg2">
                    <a:lumMod val="50000"/>
                  </a:schemeClr>
                </a:solidFill>
              </a:rPr>
              <a:t>任务要点</a:t>
            </a:r>
            <a:endParaRPr lang="en-US" altLang="zh-CN" sz="2800" b="1" dirty="0" smtClean="0">
              <a:solidFill>
                <a:schemeClr val="bg2">
                  <a:lumMod val="50000"/>
                </a:schemeClr>
              </a:solidFill>
            </a:endParaRPr>
          </a:p>
          <a:p>
            <a:pPr>
              <a:lnSpc>
                <a:spcPct val="200000"/>
              </a:lnSpc>
            </a:pPr>
            <a:r>
              <a:rPr lang="zh-CN" altLang="en-US" sz="2400" dirty="0" smtClean="0">
                <a:latin typeface="宋体" pitchFamily="2" charset="-122"/>
                <a:ea typeface="宋体" pitchFamily="2" charset="-122"/>
              </a:rPr>
              <a:t>恢复</a:t>
            </a:r>
            <a:r>
              <a:rPr lang="zh-CN" altLang="en-US" sz="2400" dirty="0">
                <a:latin typeface="宋体" pitchFamily="2" charset="-122"/>
                <a:ea typeface="宋体" pitchFamily="2" charset="-122"/>
              </a:rPr>
              <a:t>误删文件</a:t>
            </a:r>
          </a:p>
          <a:p>
            <a:pPr>
              <a:lnSpc>
                <a:spcPct val="200000"/>
              </a:lnSpc>
            </a:pPr>
            <a:r>
              <a:rPr lang="zh-CN" altLang="en-US" sz="2400" dirty="0" smtClean="0">
                <a:latin typeface="宋体" pitchFamily="2" charset="-122"/>
                <a:ea typeface="宋体" pitchFamily="2" charset="-122"/>
              </a:rPr>
              <a:t>恢复</a:t>
            </a:r>
            <a:r>
              <a:rPr lang="en-US" altLang="zh-CN" sz="2400" dirty="0">
                <a:latin typeface="宋体" pitchFamily="2" charset="-122"/>
                <a:ea typeface="宋体" pitchFamily="2" charset="-122"/>
              </a:rPr>
              <a:t>U</a:t>
            </a:r>
            <a:r>
              <a:rPr lang="zh-CN" altLang="en-US" sz="2400" dirty="0">
                <a:latin typeface="宋体" pitchFamily="2" charset="-122"/>
                <a:ea typeface="宋体" pitchFamily="2" charset="-122"/>
              </a:rPr>
              <a:t>盘、内存卡数据</a:t>
            </a:r>
            <a:endParaRPr lang="zh-CN" altLang="zh-CN" sz="2400" dirty="0">
              <a:latin typeface="宋体" pitchFamily="2" charset="-122"/>
              <a:ea typeface="宋体" pitchFamily="2" charset="-122"/>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3</a:t>
            </a:r>
            <a:r>
              <a:rPr lang="zh-CN" altLang="en-US" dirty="0">
                <a:solidFill>
                  <a:schemeClr val="bg2">
                    <a:lumMod val="50000"/>
                  </a:schemeClr>
                </a:solidFill>
              </a:rPr>
              <a:t>　文件</a:t>
            </a:r>
            <a:r>
              <a:rPr lang="zh-CN" altLang="en-US" dirty="0" smtClean="0">
                <a:solidFill>
                  <a:schemeClr val="bg2">
                    <a:lumMod val="50000"/>
                  </a:schemeClr>
                </a:solidFill>
              </a:rPr>
              <a:t>恢复</a:t>
            </a:r>
            <a:r>
              <a:rPr lang="en-US" altLang="zh-CN" dirty="0">
                <a:solidFill>
                  <a:schemeClr val="bg2">
                    <a:lumMod val="50000"/>
                  </a:schemeClr>
                </a:solidFill>
              </a:rPr>
              <a:t>—— </a:t>
            </a:r>
            <a:r>
              <a:rPr lang="en-US" altLang="zh-CN" dirty="0" err="1">
                <a:solidFill>
                  <a:schemeClr val="bg2">
                    <a:lumMod val="50000"/>
                  </a:schemeClr>
                </a:solidFill>
              </a:rPr>
              <a:t>EasyRecovery</a:t>
            </a:r>
            <a:endParaRPr lang="zh-CN" altLang="en-US" dirty="0">
              <a:solidFill>
                <a:schemeClr val="bg2">
                  <a:lumMod val="50000"/>
                </a:schemeClr>
              </a:solidFill>
            </a:endParaRPr>
          </a:p>
        </p:txBody>
      </p:sp>
    </p:spTree>
    <p:extLst>
      <p:ext uri="{BB962C8B-B14F-4D97-AF65-F5344CB8AC3E}">
        <p14:creationId xmlns:p14="http://schemas.microsoft.com/office/powerpoint/2010/main" val="76734456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拓展知识</a:t>
            </a:r>
            <a:endParaRPr lang="en-US" altLang="zh-CN" sz="2800" b="1" dirty="0" smtClean="0">
              <a:solidFill>
                <a:schemeClr val="bg2">
                  <a:lumMod val="50000"/>
                </a:schemeClr>
              </a:solidFill>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3</a:t>
            </a:r>
            <a:r>
              <a:rPr lang="zh-CN" altLang="en-US" dirty="0">
                <a:solidFill>
                  <a:schemeClr val="bg2">
                    <a:lumMod val="50000"/>
                  </a:schemeClr>
                </a:solidFill>
              </a:rPr>
              <a:t>　文件</a:t>
            </a:r>
            <a:r>
              <a:rPr lang="zh-CN" altLang="en-US" dirty="0" smtClean="0">
                <a:solidFill>
                  <a:schemeClr val="bg2">
                    <a:lumMod val="50000"/>
                  </a:schemeClr>
                </a:solidFill>
              </a:rPr>
              <a:t>恢复</a:t>
            </a:r>
            <a:r>
              <a:rPr lang="en-US" altLang="zh-CN" dirty="0">
                <a:solidFill>
                  <a:schemeClr val="bg2">
                    <a:lumMod val="50000"/>
                  </a:schemeClr>
                </a:solidFill>
              </a:rPr>
              <a:t>—— </a:t>
            </a:r>
            <a:r>
              <a:rPr lang="en-US" altLang="zh-CN" dirty="0" err="1">
                <a:solidFill>
                  <a:schemeClr val="bg2">
                    <a:lumMod val="50000"/>
                  </a:schemeClr>
                </a:solidFill>
              </a:rPr>
              <a:t>EasyRecovery</a:t>
            </a:r>
            <a:endParaRPr lang="zh-CN" altLang="en-US" dirty="0">
              <a:solidFill>
                <a:schemeClr val="bg2">
                  <a:lumMod val="50000"/>
                </a:schemeClr>
              </a:solidFill>
            </a:endParaRPr>
          </a:p>
        </p:txBody>
      </p:sp>
      <p:sp>
        <p:nvSpPr>
          <p:cNvPr id="2" name="矩形 1"/>
          <p:cNvSpPr/>
          <p:nvPr/>
        </p:nvSpPr>
        <p:spPr>
          <a:xfrm>
            <a:off x="611560" y="2420888"/>
            <a:ext cx="7848872" cy="2653034"/>
          </a:xfrm>
          <a:prstGeom prst="rect">
            <a:avLst/>
          </a:prstGeom>
        </p:spPr>
        <p:txBody>
          <a:bodyPr wrap="square">
            <a:spAutoFit/>
          </a:bodyPr>
          <a:lstStyle/>
          <a:p>
            <a:pPr indent="457200" algn="just">
              <a:lnSpc>
                <a:spcPct val="130000"/>
              </a:lnSpc>
              <a:buNone/>
            </a:pPr>
            <a:r>
              <a:rPr lang="zh-CN" altLang="en-US" sz="1600" dirty="0">
                <a:latin typeface="宋体" pitchFamily="2" charset="-122"/>
                <a:ea typeface="宋体" pitchFamily="2" charset="-122"/>
              </a:rPr>
              <a:t>关于防止数据丢失</a:t>
            </a:r>
            <a:r>
              <a:rPr lang="zh-CN" altLang="en-US" sz="1600" dirty="0" smtClean="0">
                <a:latin typeface="宋体" pitchFamily="2" charset="-122"/>
                <a:ea typeface="宋体" pitchFamily="2" charset="-122"/>
              </a:rPr>
              <a:t>的</a:t>
            </a:r>
            <a:r>
              <a:rPr lang="en-US" altLang="zh-CN" sz="1600" dirty="0" smtClean="0">
                <a:latin typeface="宋体" pitchFamily="2" charset="-122"/>
                <a:ea typeface="宋体" pitchFamily="2" charset="-122"/>
              </a:rPr>
              <a:t>3</a:t>
            </a:r>
            <a:r>
              <a:rPr lang="zh-CN" altLang="en-US" sz="1600" dirty="0">
                <a:latin typeface="宋体" pitchFamily="2" charset="-122"/>
                <a:ea typeface="宋体" pitchFamily="2" charset="-122"/>
              </a:rPr>
              <a:t>种方法。</a:t>
            </a:r>
          </a:p>
          <a:p>
            <a:pPr indent="457200" algn="just">
              <a:lnSpc>
                <a:spcPct val="130000"/>
              </a:lnSpc>
              <a:buNone/>
            </a:pPr>
            <a:r>
              <a:rPr lang="en-US" altLang="zh-CN" sz="1600" dirty="0">
                <a:latin typeface="宋体" pitchFamily="2" charset="-122"/>
                <a:ea typeface="宋体" pitchFamily="2" charset="-122"/>
              </a:rPr>
              <a:t>1. </a:t>
            </a:r>
            <a:r>
              <a:rPr lang="zh-CN" altLang="en-US" sz="1600" dirty="0">
                <a:latin typeface="宋体" pitchFamily="2" charset="-122"/>
                <a:ea typeface="宋体" pitchFamily="2" charset="-122"/>
              </a:rPr>
              <a:t>永远不要将数据文件保存在操作系统的同一驱动盘上</a:t>
            </a:r>
          </a:p>
          <a:p>
            <a:pPr indent="457200" algn="just">
              <a:lnSpc>
                <a:spcPct val="130000"/>
              </a:lnSpc>
              <a:buNone/>
            </a:pPr>
            <a:r>
              <a:rPr lang="en-US" altLang="zh-CN" sz="1600" dirty="0" smtClean="0">
                <a:latin typeface="宋体" pitchFamily="2" charset="-122"/>
                <a:ea typeface="宋体" pitchFamily="2" charset="-122"/>
              </a:rPr>
              <a:t>2</a:t>
            </a:r>
            <a:r>
              <a:rPr lang="en-US" altLang="zh-CN" sz="1600" dirty="0">
                <a:latin typeface="宋体" pitchFamily="2" charset="-122"/>
                <a:ea typeface="宋体" pitchFamily="2" charset="-122"/>
              </a:rPr>
              <a:t>. </a:t>
            </a:r>
            <a:r>
              <a:rPr lang="zh-CN" altLang="en-US" sz="1600" dirty="0">
                <a:latin typeface="宋体" pitchFamily="2" charset="-122"/>
                <a:ea typeface="宋体" pitchFamily="2" charset="-122"/>
              </a:rPr>
              <a:t>定期备份数据文件，不管它们被存储在什么位置</a:t>
            </a:r>
          </a:p>
          <a:p>
            <a:pPr indent="457200" algn="just">
              <a:lnSpc>
                <a:spcPct val="130000"/>
              </a:lnSpc>
              <a:buNone/>
            </a:pPr>
            <a:r>
              <a:rPr lang="en-US" altLang="zh-CN" sz="1600" dirty="0" smtClean="0">
                <a:latin typeface="宋体" pitchFamily="2" charset="-122"/>
                <a:ea typeface="宋体" pitchFamily="2" charset="-122"/>
              </a:rPr>
              <a:t>3</a:t>
            </a:r>
            <a:r>
              <a:rPr lang="en-US" altLang="zh-CN" sz="1600" dirty="0">
                <a:latin typeface="宋体" pitchFamily="2" charset="-122"/>
                <a:ea typeface="宋体" pitchFamily="2" charset="-122"/>
              </a:rPr>
              <a:t>. </a:t>
            </a:r>
            <a:r>
              <a:rPr lang="zh-CN" altLang="en-US" sz="1600" dirty="0">
                <a:latin typeface="宋体" pitchFamily="2" charset="-122"/>
                <a:ea typeface="宋体" pitchFamily="2" charset="-122"/>
              </a:rPr>
              <a:t>提防用户错误</a:t>
            </a:r>
          </a:p>
          <a:p>
            <a:pPr indent="457200" algn="just">
              <a:lnSpc>
                <a:spcPct val="130000"/>
              </a:lnSpc>
              <a:buNone/>
            </a:pPr>
            <a:r>
              <a:rPr lang="zh-CN" altLang="en-US" sz="1600" dirty="0">
                <a:latin typeface="宋体" pitchFamily="2" charset="-122"/>
                <a:ea typeface="宋体" pitchFamily="2" charset="-122"/>
              </a:rPr>
              <a:t>很多时候是因为自己的问题而导致数据丢失，可以考虑利用文字处理软件中的保障</a:t>
            </a:r>
            <a:r>
              <a:rPr lang="zh-CN" altLang="en-US" sz="1600" dirty="0" smtClean="0">
                <a:latin typeface="宋体" pitchFamily="2" charset="-122"/>
                <a:ea typeface="宋体" pitchFamily="2" charset="-122"/>
              </a:rPr>
              <a:t>措施</a:t>
            </a:r>
            <a:r>
              <a:rPr lang="zh-CN" altLang="en-US" sz="1600" dirty="0">
                <a:latin typeface="宋体" pitchFamily="2" charset="-122"/>
                <a:ea typeface="宋体" pitchFamily="2" charset="-122"/>
              </a:rPr>
              <a:t>，例如，版本特征功能和跟踪变化。用户数据丢失的最常见的情况就是当他们在编辑</a:t>
            </a:r>
            <a:r>
              <a:rPr lang="zh-CN" altLang="en-US" sz="1600" dirty="0" smtClean="0">
                <a:latin typeface="宋体" pitchFamily="2" charset="-122"/>
                <a:ea typeface="宋体" pitchFamily="2" charset="-122"/>
              </a:rPr>
              <a:t>文件的</a:t>
            </a:r>
            <a:r>
              <a:rPr lang="zh-CN" altLang="en-US" sz="1600" dirty="0">
                <a:latin typeface="宋体" pitchFamily="2" charset="-122"/>
                <a:ea typeface="宋体" pitchFamily="2" charset="-122"/>
              </a:rPr>
              <a:t>时候，意外地删除掉某些部分，那么在文件保存后，被删除的部分就丢失了，除非启用</a:t>
            </a:r>
            <a:r>
              <a:rPr lang="zh-CN" altLang="en-US" sz="1600" dirty="0" smtClean="0">
                <a:latin typeface="宋体" pitchFamily="2" charset="-122"/>
                <a:ea typeface="宋体" pitchFamily="2" charset="-122"/>
              </a:rPr>
              <a:t>了保存文件</a:t>
            </a:r>
            <a:r>
              <a:rPr lang="zh-CN" altLang="en-US" sz="1600" dirty="0">
                <a:latin typeface="宋体" pitchFamily="2" charset="-122"/>
                <a:ea typeface="宋体" pitchFamily="2" charset="-122"/>
              </a:rPr>
              <a:t>变化的功能。</a:t>
            </a:r>
            <a:endParaRPr lang="zh-CN" altLang="en-US" sz="1600" dirty="0" smtClean="0">
              <a:latin typeface="宋体" pitchFamily="2" charset="-122"/>
              <a:ea typeface="宋体" pitchFamily="2" charset="-122"/>
            </a:endParaRPr>
          </a:p>
        </p:txBody>
      </p:sp>
    </p:spTree>
    <p:extLst>
      <p:ext uri="{BB962C8B-B14F-4D97-AF65-F5344CB8AC3E}">
        <p14:creationId xmlns:p14="http://schemas.microsoft.com/office/powerpoint/2010/main" val="46489586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做一做</a:t>
            </a:r>
            <a:endParaRPr lang="en-US" altLang="zh-CN" sz="2800" b="1" dirty="0" smtClean="0">
              <a:solidFill>
                <a:schemeClr val="bg2">
                  <a:lumMod val="50000"/>
                </a:schemeClr>
              </a:solidFill>
            </a:endParaRPr>
          </a:p>
          <a:p>
            <a:pPr marL="0" indent="457200" algn="just">
              <a:lnSpc>
                <a:spcPct val="130000"/>
              </a:lnSpc>
              <a:buNone/>
            </a:pPr>
            <a:r>
              <a:rPr lang="en-US" altLang="zh-CN" sz="2400" dirty="0">
                <a:latin typeface="宋体" pitchFamily="2" charset="-122"/>
                <a:ea typeface="宋体" pitchFamily="2" charset="-122"/>
              </a:rPr>
              <a:t>1. </a:t>
            </a:r>
            <a:r>
              <a:rPr lang="zh-CN" altLang="en-US" sz="2400" dirty="0">
                <a:latin typeface="宋体" pitchFamily="2" charset="-122"/>
                <a:ea typeface="宋体" pitchFamily="2" charset="-122"/>
              </a:rPr>
              <a:t>在</a:t>
            </a:r>
            <a:r>
              <a:rPr lang="en-US" altLang="zh-CN" sz="2400" dirty="0">
                <a:latin typeface="宋体" pitchFamily="2" charset="-122"/>
                <a:ea typeface="宋体" pitchFamily="2" charset="-122"/>
              </a:rPr>
              <a:t>D</a:t>
            </a:r>
            <a:r>
              <a:rPr lang="zh-CN" altLang="en-US" sz="2400" dirty="0">
                <a:latin typeface="宋体" pitchFamily="2" charset="-122"/>
                <a:ea typeface="宋体" pitchFamily="2" charset="-122"/>
              </a:rPr>
              <a:t>盘创建一个“测试</a:t>
            </a:r>
            <a:r>
              <a:rPr lang="en-US" altLang="zh-CN" sz="2400" dirty="0">
                <a:latin typeface="宋体" pitchFamily="2" charset="-122"/>
                <a:ea typeface="宋体" pitchFamily="2" charset="-122"/>
              </a:rPr>
              <a:t>.txt”</a:t>
            </a:r>
            <a:r>
              <a:rPr lang="zh-CN" altLang="en-US" sz="2400" dirty="0">
                <a:latin typeface="宋体" pitchFamily="2" charset="-122"/>
                <a:ea typeface="宋体" pitchFamily="2" charset="-122"/>
              </a:rPr>
              <a:t>文件，将其彻底删除，尝试用</a:t>
            </a:r>
            <a:r>
              <a:rPr lang="en-US" altLang="zh-CN" sz="2400" dirty="0" err="1">
                <a:latin typeface="宋体" pitchFamily="2" charset="-122"/>
                <a:ea typeface="宋体" pitchFamily="2" charset="-122"/>
              </a:rPr>
              <a:t>EasyRecovery</a:t>
            </a:r>
            <a:r>
              <a:rPr lang="zh-CN" altLang="en-US" sz="2400" dirty="0">
                <a:latin typeface="宋体" pitchFamily="2" charset="-122"/>
                <a:ea typeface="宋体" pitchFamily="2" charset="-122"/>
              </a:rPr>
              <a:t>进行数据恢复。</a:t>
            </a:r>
          </a:p>
          <a:p>
            <a:pPr marL="0" indent="457200" algn="just">
              <a:lnSpc>
                <a:spcPct val="130000"/>
              </a:lnSpc>
              <a:buNone/>
            </a:pPr>
            <a:r>
              <a:rPr lang="en-US" altLang="zh-CN" sz="2400" dirty="0">
                <a:latin typeface="宋体" pitchFamily="2" charset="-122"/>
                <a:ea typeface="宋体" pitchFamily="2" charset="-122"/>
              </a:rPr>
              <a:t>2. </a:t>
            </a:r>
            <a:r>
              <a:rPr lang="zh-CN" altLang="en-US" sz="2400" dirty="0">
                <a:latin typeface="宋体" pitchFamily="2" charset="-122"/>
                <a:ea typeface="宋体" pitchFamily="2" charset="-122"/>
              </a:rPr>
              <a:t>利用</a:t>
            </a:r>
            <a:r>
              <a:rPr lang="en-US" altLang="zh-CN" sz="2400" dirty="0" err="1">
                <a:latin typeface="宋体" pitchFamily="2" charset="-122"/>
                <a:ea typeface="宋体" pitchFamily="2" charset="-122"/>
              </a:rPr>
              <a:t>EasyRecovery</a:t>
            </a:r>
            <a:r>
              <a:rPr lang="zh-CN" altLang="en-US" sz="2400" dirty="0">
                <a:latin typeface="宋体" pitchFamily="2" charset="-122"/>
                <a:ea typeface="宋体" pitchFamily="2" charset="-122"/>
              </a:rPr>
              <a:t>把近期手机上删除的数据尝试进行恢复。</a:t>
            </a:r>
          </a:p>
          <a:p>
            <a:pPr marL="0" indent="457200" algn="just">
              <a:lnSpc>
                <a:spcPct val="130000"/>
              </a:lnSpc>
              <a:buNone/>
            </a:pPr>
            <a:r>
              <a:rPr lang="en-US" altLang="zh-CN" sz="2400" dirty="0">
                <a:latin typeface="宋体" pitchFamily="2" charset="-122"/>
                <a:ea typeface="宋体" pitchFamily="2" charset="-122"/>
              </a:rPr>
              <a:t>3. </a:t>
            </a:r>
            <a:r>
              <a:rPr lang="zh-CN" altLang="en-US" sz="2400" dirty="0">
                <a:latin typeface="宋体" pitchFamily="2" charset="-122"/>
                <a:ea typeface="宋体" pitchFamily="2" charset="-122"/>
              </a:rPr>
              <a:t>利用</a:t>
            </a:r>
            <a:r>
              <a:rPr lang="en-US" altLang="zh-CN" sz="2400" dirty="0" err="1">
                <a:latin typeface="宋体" pitchFamily="2" charset="-122"/>
                <a:ea typeface="宋体" pitchFamily="2" charset="-122"/>
              </a:rPr>
              <a:t>EasyRecovery</a:t>
            </a:r>
            <a:r>
              <a:rPr lang="zh-CN" altLang="en-US" sz="2400" dirty="0">
                <a:latin typeface="宋体" pitchFamily="2" charset="-122"/>
                <a:ea typeface="宋体" pitchFamily="2" charset="-122"/>
              </a:rPr>
              <a:t>把</a:t>
            </a:r>
            <a:r>
              <a:rPr lang="en-US" altLang="zh-CN" sz="2400" dirty="0">
                <a:latin typeface="宋体" pitchFamily="2" charset="-122"/>
                <a:ea typeface="宋体" pitchFamily="2" charset="-122"/>
              </a:rPr>
              <a:t>U</a:t>
            </a:r>
            <a:r>
              <a:rPr lang="zh-CN" altLang="en-US" sz="2400" dirty="0">
                <a:latin typeface="宋体" pitchFamily="2" charset="-122"/>
                <a:ea typeface="宋体" pitchFamily="2" charset="-122"/>
              </a:rPr>
              <a:t>盘近期删除的数据尝试进行恢复。</a:t>
            </a:r>
            <a:endParaRPr lang="zh-CN" altLang="zh-CN" sz="2400" dirty="0">
              <a:latin typeface="宋体" pitchFamily="2" charset="-122"/>
              <a:ea typeface="宋体" pitchFamily="2" charset="-122"/>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3</a:t>
            </a:r>
            <a:r>
              <a:rPr lang="zh-CN" altLang="en-US" dirty="0">
                <a:solidFill>
                  <a:schemeClr val="bg2">
                    <a:lumMod val="50000"/>
                  </a:schemeClr>
                </a:solidFill>
              </a:rPr>
              <a:t>　文件</a:t>
            </a:r>
            <a:r>
              <a:rPr lang="zh-CN" altLang="en-US" dirty="0" smtClean="0">
                <a:solidFill>
                  <a:schemeClr val="bg2">
                    <a:lumMod val="50000"/>
                  </a:schemeClr>
                </a:solidFill>
              </a:rPr>
              <a:t>恢复</a:t>
            </a:r>
            <a:r>
              <a:rPr lang="en-US" altLang="zh-CN" dirty="0">
                <a:solidFill>
                  <a:schemeClr val="bg2">
                    <a:lumMod val="50000"/>
                  </a:schemeClr>
                </a:solidFill>
              </a:rPr>
              <a:t>—— </a:t>
            </a:r>
            <a:r>
              <a:rPr lang="en-US" altLang="zh-CN" dirty="0" err="1">
                <a:solidFill>
                  <a:schemeClr val="bg2">
                    <a:lumMod val="50000"/>
                  </a:schemeClr>
                </a:solidFill>
              </a:rPr>
              <a:t>EasyRecovery</a:t>
            </a:r>
            <a:endParaRPr lang="zh-CN" altLang="en-US" dirty="0">
              <a:solidFill>
                <a:schemeClr val="bg2">
                  <a:lumMod val="50000"/>
                </a:schemeClr>
              </a:solidFill>
            </a:endParaRPr>
          </a:p>
        </p:txBody>
      </p:sp>
    </p:spTree>
    <p:extLst>
      <p:ext uri="{BB962C8B-B14F-4D97-AF65-F5344CB8AC3E}">
        <p14:creationId xmlns:p14="http://schemas.microsoft.com/office/powerpoint/2010/main" val="427122805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a:bodyPr>
          <a:lstStyle/>
          <a:p>
            <a:pPr marL="0" indent="0">
              <a:lnSpc>
                <a:spcPct val="160000"/>
              </a:lnSpc>
              <a:buNone/>
            </a:pPr>
            <a:r>
              <a:rPr lang="zh-CN" altLang="en-US" sz="2800" b="1" dirty="0" smtClean="0">
                <a:solidFill>
                  <a:schemeClr val="bg2">
                    <a:lumMod val="50000"/>
                  </a:schemeClr>
                </a:solidFill>
              </a:rPr>
              <a:t>任务分析</a:t>
            </a:r>
            <a:endParaRPr lang="en-US" altLang="zh-CN" sz="2800" b="1" dirty="0" smtClean="0">
              <a:solidFill>
                <a:schemeClr val="bg2">
                  <a:lumMod val="50000"/>
                </a:schemeClr>
              </a:solidFill>
            </a:endParaRPr>
          </a:p>
          <a:p>
            <a:pPr marL="109538" indent="603250" algn="just">
              <a:lnSpc>
                <a:spcPct val="150000"/>
              </a:lnSpc>
              <a:buNone/>
            </a:pPr>
            <a:r>
              <a:rPr lang="zh-CN" altLang="en-US" sz="2400" dirty="0">
                <a:latin typeface="宋体" pitchFamily="2" charset="-122"/>
                <a:ea typeface="宋体" pitchFamily="2" charset="-122"/>
              </a:rPr>
              <a:t>为了使文件在传输（如用邮件发送、外部存储设备等）过程中内容和格式不受影响，</a:t>
            </a:r>
            <a:r>
              <a:rPr lang="zh-CN" altLang="en-US" sz="2400" dirty="0" smtClean="0">
                <a:latin typeface="宋体" pitchFamily="2" charset="-122"/>
                <a:ea typeface="宋体" pitchFamily="2" charset="-122"/>
              </a:rPr>
              <a:t>需要</a:t>
            </a:r>
            <a:r>
              <a:rPr lang="zh-CN" altLang="en-US" sz="2400" dirty="0">
                <a:latin typeface="宋体" pitchFamily="2" charset="-122"/>
                <a:ea typeface="宋体" pitchFamily="2" charset="-122"/>
              </a:rPr>
              <a:t>将 </a:t>
            </a:r>
            <a:r>
              <a:rPr lang="en-US" altLang="zh-CN" sz="2400" dirty="0">
                <a:latin typeface="宋体" pitchFamily="2" charset="-122"/>
                <a:ea typeface="宋体" pitchFamily="2" charset="-122"/>
              </a:rPr>
              <a:t>Word</a:t>
            </a:r>
            <a:r>
              <a:rPr lang="zh-CN" altLang="en-US" sz="2400" dirty="0">
                <a:latin typeface="宋体" pitchFamily="2" charset="-122"/>
                <a:ea typeface="宋体" pitchFamily="2" charset="-122"/>
              </a:rPr>
              <a:t>文档转换成</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格式。目前</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格式非常流行，而且</a:t>
            </a:r>
            <a:r>
              <a:rPr lang="en-US" altLang="zh-CN" sz="2400" dirty="0">
                <a:latin typeface="宋体" pitchFamily="2" charset="-122"/>
                <a:ea typeface="宋体" pitchFamily="2" charset="-122"/>
              </a:rPr>
              <a:t>Word</a:t>
            </a:r>
            <a:r>
              <a:rPr lang="zh-CN" altLang="en-US" sz="2400" dirty="0">
                <a:latin typeface="宋体" pitchFamily="2" charset="-122"/>
                <a:ea typeface="宋体" pitchFamily="2" charset="-122"/>
              </a:rPr>
              <a:t>文档可以方便地</a:t>
            </a:r>
            <a:r>
              <a:rPr lang="zh-CN" altLang="en-US" sz="2400" dirty="0" smtClean="0">
                <a:latin typeface="宋体" pitchFamily="2" charset="-122"/>
                <a:ea typeface="宋体" pitchFamily="2" charset="-122"/>
              </a:rPr>
              <a:t>转换为 </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格式。要阅读和查看</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文件，可以使用专门的文件阅读器</a:t>
            </a:r>
            <a:r>
              <a:rPr lang="en-US" altLang="zh-CN" sz="2400" dirty="0">
                <a:latin typeface="宋体" pitchFamily="2" charset="-122"/>
                <a:ea typeface="宋体" pitchFamily="2" charset="-122"/>
              </a:rPr>
              <a:t>Adobe Reader</a:t>
            </a:r>
            <a:r>
              <a:rPr lang="zh-CN" altLang="en-US" sz="2400" dirty="0">
                <a:latin typeface="宋体" pitchFamily="2" charset="-122"/>
                <a:ea typeface="宋体" pitchFamily="2" charset="-122"/>
              </a:rPr>
              <a:t>。</a:t>
            </a:r>
          </a:p>
        </p:txBody>
      </p:sp>
      <p:sp>
        <p:nvSpPr>
          <p:cNvPr id="3" name="标题 2"/>
          <p:cNvSpPr>
            <a:spLocks noGrp="1"/>
          </p:cNvSpPr>
          <p:nvPr>
            <p:ph type="title"/>
          </p:nvPr>
        </p:nvSpPr>
        <p:spPr/>
        <p:txBody>
          <a:bodyPr>
            <a:normAutofit fontScale="90000"/>
          </a:bodyPr>
          <a:lstStyle/>
          <a:p>
            <a:r>
              <a:rPr lang="zh-CN" altLang="en-US" dirty="0" smtClean="0">
                <a:solidFill>
                  <a:schemeClr val="bg2">
                    <a:lumMod val="50000"/>
                  </a:schemeClr>
                </a:solidFill>
              </a:rPr>
              <a:t>任务</a:t>
            </a:r>
            <a:r>
              <a:rPr lang="en-US" altLang="zh-CN" dirty="0" smtClean="0">
                <a:solidFill>
                  <a:schemeClr val="bg2">
                    <a:lumMod val="50000"/>
                  </a:schemeClr>
                </a:solidFill>
              </a:rPr>
              <a:t>4</a:t>
            </a:r>
            <a:r>
              <a:rPr lang="zh-CN" altLang="en-US" dirty="0">
                <a:solidFill>
                  <a:schemeClr val="bg2">
                    <a:lumMod val="50000"/>
                  </a:schemeClr>
                </a:solidFill>
              </a:rPr>
              <a:t>　文件阅读</a:t>
            </a:r>
            <a:r>
              <a:rPr lang="en-US" altLang="zh-CN" dirty="0">
                <a:solidFill>
                  <a:schemeClr val="bg2">
                    <a:lumMod val="50000"/>
                  </a:schemeClr>
                </a:solidFill>
              </a:rPr>
              <a:t>——Adobe Reader</a:t>
            </a:r>
            <a:endParaRPr lang="zh-CN" altLang="en-US" dirty="0">
              <a:solidFill>
                <a:schemeClr val="bg2">
                  <a:lumMod val="50000"/>
                </a:schemeClr>
              </a:solidFill>
            </a:endParaRPr>
          </a:p>
        </p:txBody>
      </p:sp>
    </p:spTree>
    <p:extLst>
      <p:ext uri="{BB962C8B-B14F-4D97-AF65-F5344CB8AC3E}">
        <p14:creationId xmlns:p14="http://schemas.microsoft.com/office/powerpoint/2010/main" val="226548696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a:bodyPr>
          <a:lstStyle/>
          <a:p>
            <a:pPr marL="0" indent="0">
              <a:lnSpc>
                <a:spcPct val="160000"/>
              </a:lnSpc>
              <a:buNone/>
            </a:pPr>
            <a:r>
              <a:rPr lang="zh-CN" altLang="en-US" sz="2800" b="1" dirty="0" smtClean="0">
                <a:solidFill>
                  <a:schemeClr val="bg2">
                    <a:lumMod val="50000"/>
                  </a:schemeClr>
                </a:solidFill>
              </a:rPr>
              <a:t>任务要点</a:t>
            </a:r>
            <a:endParaRPr lang="en-US" altLang="zh-CN" sz="2800" b="1" dirty="0" smtClean="0">
              <a:solidFill>
                <a:schemeClr val="bg2">
                  <a:lumMod val="50000"/>
                </a:schemeClr>
              </a:solidFill>
            </a:endParaRPr>
          </a:p>
          <a:p>
            <a:pPr>
              <a:lnSpc>
                <a:spcPct val="200000"/>
              </a:lnSpc>
            </a:pPr>
            <a:r>
              <a:rPr lang="zh-CN" altLang="en-US" sz="2400" dirty="0" smtClean="0">
                <a:latin typeface="宋体" pitchFamily="2" charset="-122"/>
                <a:ea typeface="宋体" pitchFamily="2" charset="-122"/>
              </a:rPr>
              <a:t>查看</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文档</a:t>
            </a:r>
          </a:p>
          <a:p>
            <a:pPr>
              <a:lnSpc>
                <a:spcPct val="200000"/>
              </a:lnSpc>
            </a:pPr>
            <a:r>
              <a:rPr lang="zh-CN" altLang="en-US" sz="2400" dirty="0" smtClean="0">
                <a:latin typeface="宋体" pitchFamily="2" charset="-122"/>
                <a:ea typeface="宋体" pitchFamily="2" charset="-122"/>
              </a:rPr>
              <a:t>选择</a:t>
            </a:r>
            <a:r>
              <a:rPr lang="zh-CN" altLang="en-US" sz="2400" dirty="0">
                <a:latin typeface="宋体" pitchFamily="2" charset="-122"/>
                <a:ea typeface="宋体" pitchFamily="2" charset="-122"/>
              </a:rPr>
              <a:t>和复制</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文档内容</a:t>
            </a:r>
          </a:p>
          <a:p>
            <a:pPr>
              <a:lnSpc>
                <a:spcPct val="200000"/>
              </a:lnSpc>
            </a:pPr>
            <a:r>
              <a:rPr lang="zh-CN" altLang="en-US" sz="2400" dirty="0" smtClean="0">
                <a:latin typeface="宋体" pitchFamily="2" charset="-122"/>
                <a:ea typeface="宋体" pitchFamily="2" charset="-122"/>
              </a:rPr>
              <a:t>快速</a:t>
            </a:r>
            <a:r>
              <a:rPr lang="zh-CN" altLang="en-US" sz="2400" dirty="0">
                <a:latin typeface="宋体" pitchFamily="2" charset="-122"/>
                <a:ea typeface="宋体" pitchFamily="2" charset="-122"/>
              </a:rPr>
              <a:t>查找和定位</a:t>
            </a:r>
            <a:endParaRPr lang="zh-CN" altLang="zh-CN" sz="2400" dirty="0">
              <a:latin typeface="宋体" pitchFamily="2" charset="-122"/>
              <a:ea typeface="宋体" pitchFamily="2" charset="-122"/>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4</a:t>
            </a:r>
            <a:r>
              <a:rPr lang="zh-CN" altLang="en-US" dirty="0">
                <a:solidFill>
                  <a:schemeClr val="bg2">
                    <a:lumMod val="50000"/>
                  </a:schemeClr>
                </a:solidFill>
              </a:rPr>
              <a:t>　文件阅读</a:t>
            </a:r>
            <a:r>
              <a:rPr lang="en-US" altLang="zh-CN" dirty="0">
                <a:solidFill>
                  <a:schemeClr val="bg2">
                    <a:lumMod val="50000"/>
                  </a:schemeClr>
                </a:solidFill>
              </a:rPr>
              <a:t>——Adobe Reader</a:t>
            </a:r>
            <a:endParaRPr lang="zh-CN" altLang="en-US" dirty="0">
              <a:solidFill>
                <a:schemeClr val="bg2">
                  <a:lumMod val="50000"/>
                </a:schemeClr>
              </a:solidFill>
            </a:endParaRPr>
          </a:p>
        </p:txBody>
      </p:sp>
    </p:spTree>
    <p:extLst>
      <p:ext uri="{BB962C8B-B14F-4D97-AF65-F5344CB8AC3E}">
        <p14:creationId xmlns:p14="http://schemas.microsoft.com/office/powerpoint/2010/main" val="76734456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拓展知识</a:t>
            </a:r>
            <a:endParaRPr lang="en-US" altLang="zh-CN" sz="2800" b="1" dirty="0" smtClean="0">
              <a:solidFill>
                <a:schemeClr val="bg2">
                  <a:lumMod val="50000"/>
                </a:schemeClr>
              </a:solidFill>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4</a:t>
            </a:r>
            <a:r>
              <a:rPr lang="zh-CN" altLang="en-US" dirty="0">
                <a:solidFill>
                  <a:schemeClr val="bg2">
                    <a:lumMod val="50000"/>
                  </a:schemeClr>
                </a:solidFill>
              </a:rPr>
              <a:t>　文件阅读</a:t>
            </a:r>
            <a:r>
              <a:rPr lang="en-US" altLang="zh-CN" dirty="0">
                <a:solidFill>
                  <a:schemeClr val="bg2">
                    <a:lumMod val="50000"/>
                  </a:schemeClr>
                </a:solidFill>
              </a:rPr>
              <a:t>——Adobe Reader</a:t>
            </a:r>
            <a:endParaRPr lang="zh-CN" altLang="en-US" dirty="0">
              <a:solidFill>
                <a:schemeClr val="bg2">
                  <a:lumMod val="50000"/>
                </a:schemeClr>
              </a:solidFill>
            </a:endParaRPr>
          </a:p>
        </p:txBody>
      </p:sp>
      <p:sp>
        <p:nvSpPr>
          <p:cNvPr id="2" name="矩形 1"/>
          <p:cNvSpPr/>
          <p:nvPr/>
        </p:nvSpPr>
        <p:spPr>
          <a:xfrm>
            <a:off x="539552" y="2276872"/>
            <a:ext cx="8064896" cy="3293209"/>
          </a:xfrm>
          <a:prstGeom prst="rect">
            <a:avLst/>
          </a:prstGeom>
        </p:spPr>
        <p:txBody>
          <a:bodyPr wrap="square">
            <a:spAutoFit/>
          </a:bodyPr>
          <a:lstStyle/>
          <a:p>
            <a:pPr indent="457200" algn="just">
              <a:lnSpc>
                <a:spcPct val="130000"/>
              </a:lnSpc>
              <a:buNone/>
            </a:pPr>
            <a:r>
              <a:rPr lang="en-US" altLang="zh-CN" sz="1600" dirty="0">
                <a:latin typeface="宋体" pitchFamily="2" charset="-122"/>
                <a:ea typeface="宋体" pitchFamily="2" charset="-122"/>
              </a:rPr>
              <a:t>PDF </a:t>
            </a:r>
            <a:r>
              <a:rPr lang="zh-CN" altLang="en-US" sz="1600" dirty="0">
                <a:latin typeface="宋体" pitchFamily="2" charset="-122"/>
                <a:ea typeface="宋体" pitchFamily="2" charset="-122"/>
              </a:rPr>
              <a:t>是</a:t>
            </a:r>
            <a:r>
              <a:rPr lang="en-US" altLang="zh-CN" sz="1600" dirty="0">
                <a:latin typeface="宋体" pitchFamily="2" charset="-122"/>
                <a:ea typeface="宋体" pitchFamily="2" charset="-122"/>
              </a:rPr>
              <a:t>Portable Document Format</a:t>
            </a:r>
            <a:r>
              <a:rPr lang="zh-CN" altLang="en-US" sz="1600" dirty="0">
                <a:latin typeface="宋体" pitchFamily="2" charset="-122"/>
                <a:ea typeface="宋体" pitchFamily="2" charset="-122"/>
              </a:rPr>
              <a:t>的简称，意为“便携式文档格式”），是由</a:t>
            </a:r>
            <a:r>
              <a:rPr lang="en-US" altLang="zh-CN" sz="1600" dirty="0">
                <a:latin typeface="宋体" pitchFamily="2" charset="-122"/>
                <a:ea typeface="宋体" pitchFamily="2" charset="-122"/>
              </a:rPr>
              <a:t>Adobe </a:t>
            </a:r>
            <a:r>
              <a:rPr lang="en-US" altLang="zh-CN" sz="1600" dirty="0" smtClean="0">
                <a:latin typeface="宋体" pitchFamily="2" charset="-122"/>
                <a:ea typeface="宋体" pitchFamily="2" charset="-122"/>
              </a:rPr>
              <a:t>Systems Incorporated</a:t>
            </a:r>
            <a:r>
              <a:rPr lang="zh-CN" altLang="en-US" sz="1600" dirty="0">
                <a:latin typeface="宋体" pitchFamily="2" charset="-122"/>
                <a:ea typeface="宋体" pitchFamily="2" charset="-122"/>
              </a:rPr>
              <a:t>公司用于与应用程序、操作系统、硬件无关的方式进行文件交换所发展出的</a:t>
            </a:r>
            <a:r>
              <a:rPr lang="zh-CN" altLang="en-US" sz="1600" dirty="0" smtClean="0">
                <a:latin typeface="宋体" pitchFamily="2" charset="-122"/>
                <a:ea typeface="宋体" pitchFamily="2" charset="-122"/>
              </a:rPr>
              <a:t>文件格式</a:t>
            </a:r>
            <a:r>
              <a:rPr lang="zh-CN" altLang="en-US" sz="1600" dirty="0">
                <a:latin typeface="宋体" pitchFamily="2" charset="-122"/>
                <a:ea typeface="宋体" pitchFamily="2" charset="-122"/>
              </a:rPr>
              <a:t>。</a:t>
            </a:r>
            <a:r>
              <a:rPr lang="en-US" altLang="zh-CN" sz="1600" dirty="0">
                <a:latin typeface="宋体" pitchFamily="2" charset="-122"/>
                <a:ea typeface="宋体" pitchFamily="2" charset="-122"/>
              </a:rPr>
              <a:t>PDF </a:t>
            </a:r>
            <a:r>
              <a:rPr lang="zh-CN" altLang="en-US" sz="1600" dirty="0">
                <a:latin typeface="宋体" pitchFamily="2" charset="-122"/>
                <a:ea typeface="宋体" pitchFamily="2" charset="-122"/>
              </a:rPr>
              <a:t>文件以</a:t>
            </a:r>
            <a:r>
              <a:rPr lang="en-US" altLang="zh-CN" sz="1600" dirty="0">
                <a:latin typeface="宋体" pitchFamily="2" charset="-122"/>
                <a:ea typeface="宋体" pitchFamily="2" charset="-122"/>
              </a:rPr>
              <a:t>PostScript</a:t>
            </a:r>
            <a:r>
              <a:rPr lang="zh-CN" altLang="en-US" sz="1600" dirty="0">
                <a:latin typeface="宋体" pitchFamily="2" charset="-122"/>
                <a:ea typeface="宋体" pitchFamily="2" charset="-122"/>
              </a:rPr>
              <a:t>语言图像模型为基础，无论在哪种打印机上都可保证精确的</a:t>
            </a:r>
            <a:r>
              <a:rPr lang="zh-CN" altLang="en-US" sz="1600" dirty="0" smtClean="0">
                <a:latin typeface="宋体" pitchFamily="2" charset="-122"/>
                <a:ea typeface="宋体" pitchFamily="2" charset="-122"/>
              </a:rPr>
              <a:t>颜色和</a:t>
            </a:r>
            <a:r>
              <a:rPr lang="zh-CN" altLang="en-US" sz="1600" dirty="0">
                <a:latin typeface="宋体" pitchFamily="2" charset="-122"/>
                <a:ea typeface="宋体" pitchFamily="2" charset="-122"/>
              </a:rPr>
              <a:t>准确的打印效果，即 </a:t>
            </a:r>
            <a:r>
              <a:rPr lang="en-US" altLang="zh-CN" sz="1600" dirty="0">
                <a:latin typeface="宋体" pitchFamily="2" charset="-122"/>
                <a:ea typeface="宋体" pitchFamily="2" charset="-122"/>
              </a:rPr>
              <a:t>PDF</a:t>
            </a:r>
            <a:r>
              <a:rPr lang="zh-CN" altLang="en-US" sz="1600" dirty="0">
                <a:latin typeface="宋体" pitchFamily="2" charset="-122"/>
                <a:ea typeface="宋体" pitchFamily="2" charset="-122"/>
              </a:rPr>
              <a:t>会忠实地再现原稿的每一个字符、颜色及图像</a:t>
            </a:r>
            <a:r>
              <a:rPr lang="zh-CN" altLang="en-US" sz="1600" dirty="0" smtClean="0">
                <a:latin typeface="宋体" pitchFamily="2" charset="-122"/>
                <a:ea typeface="宋体" pitchFamily="2" charset="-122"/>
              </a:rPr>
              <a:t>。</a:t>
            </a:r>
            <a:endParaRPr lang="en-US" altLang="zh-CN" sz="1600" dirty="0" smtClean="0">
              <a:latin typeface="宋体" pitchFamily="2" charset="-122"/>
              <a:ea typeface="宋体" pitchFamily="2" charset="-122"/>
            </a:endParaRPr>
          </a:p>
          <a:p>
            <a:pPr indent="457200" algn="just">
              <a:lnSpc>
                <a:spcPct val="130000"/>
              </a:lnSpc>
              <a:buNone/>
            </a:pPr>
            <a:r>
              <a:rPr lang="zh-CN" altLang="en-US" sz="1600" dirty="0" smtClean="0">
                <a:latin typeface="宋体" pitchFamily="2" charset="-122"/>
                <a:ea typeface="宋体" pitchFamily="2" charset="-122"/>
              </a:rPr>
              <a:t>可</a:t>
            </a:r>
            <a:r>
              <a:rPr lang="zh-CN" altLang="en-US" sz="1600" dirty="0">
                <a:latin typeface="宋体" pitchFamily="2" charset="-122"/>
                <a:ea typeface="宋体" pitchFamily="2" charset="-122"/>
              </a:rPr>
              <a:t>移植文档格式是一种电子文档格式。这种文档格式与操作系统平台无关，也就是说</a:t>
            </a:r>
            <a:r>
              <a:rPr lang="zh-CN" altLang="en-US" sz="1600" dirty="0" smtClean="0">
                <a:latin typeface="宋体" pitchFamily="2" charset="-122"/>
                <a:ea typeface="宋体" pitchFamily="2" charset="-122"/>
              </a:rPr>
              <a:t>，</a:t>
            </a:r>
            <a:r>
              <a:rPr lang="en-US" altLang="zh-CN" sz="1600" dirty="0" smtClean="0">
                <a:latin typeface="宋体" pitchFamily="2" charset="-122"/>
                <a:ea typeface="宋体" pitchFamily="2" charset="-122"/>
              </a:rPr>
              <a:t>PDF</a:t>
            </a:r>
            <a:r>
              <a:rPr lang="zh-CN" altLang="en-US" sz="1600" dirty="0">
                <a:latin typeface="宋体" pitchFamily="2" charset="-122"/>
                <a:ea typeface="宋体" pitchFamily="2" charset="-122"/>
              </a:rPr>
              <a:t>文件不管是在</a:t>
            </a:r>
            <a:r>
              <a:rPr lang="en-US" altLang="zh-CN" sz="1600" dirty="0">
                <a:latin typeface="宋体" pitchFamily="2" charset="-122"/>
                <a:ea typeface="宋体" pitchFamily="2" charset="-122"/>
              </a:rPr>
              <a:t>Windows</a:t>
            </a:r>
            <a:r>
              <a:rPr lang="zh-CN" altLang="en-US" sz="1600" dirty="0">
                <a:latin typeface="宋体" pitchFamily="2" charset="-122"/>
                <a:ea typeface="宋体" pitchFamily="2" charset="-122"/>
              </a:rPr>
              <a:t>、</a:t>
            </a:r>
            <a:r>
              <a:rPr lang="en-US" altLang="zh-CN" sz="1600" dirty="0">
                <a:latin typeface="宋体" pitchFamily="2" charset="-122"/>
                <a:ea typeface="宋体" pitchFamily="2" charset="-122"/>
              </a:rPr>
              <a:t>UNIX</a:t>
            </a:r>
            <a:r>
              <a:rPr lang="zh-CN" altLang="en-US" sz="1600" dirty="0">
                <a:latin typeface="宋体" pitchFamily="2" charset="-122"/>
                <a:ea typeface="宋体" pitchFamily="2" charset="-122"/>
              </a:rPr>
              <a:t>还是在苹果公司的</a:t>
            </a:r>
            <a:r>
              <a:rPr lang="en-US" altLang="zh-CN" sz="1600" dirty="0">
                <a:latin typeface="宋体" pitchFamily="2" charset="-122"/>
                <a:ea typeface="宋体" pitchFamily="2" charset="-122"/>
              </a:rPr>
              <a:t>Mac OS</a:t>
            </a:r>
            <a:r>
              <a:rPr lang="zh-CN" altLang="en-US" sz="1600" dirty="0">
                <a:latin typeface="宋体" pitchFamily="2" charset="-122"/>
                <a:ea typeface="宋体" pitchFamily="2" charset="-122"/>
              </a:rPr>
              <a:t>操作系统中都是通用的。这</a:t>
            </a:r>
            <a:r>
              <a:rPr lang="zh-CN" altLang="en-US" sz="1600" dirty="0" smtClean="0">
                <a:latin typeface="宋体" pitchFamily="2" charset="-122"/>
                <a:ea typeface="宋体" pitchFamily="2" charset="-122"/>
              </a:rPr>
              <a:t>一特点</a:t>
            </a:r>
            <a:r>
              <a:rPr lang="zh-CN" altLang="en-US" sz="1600" dirty="0">
                <a:latin typeface="宋体" pitchFamily="2" charset="-122"/>
                <a:ea typeface="宋体" pitchFamily="2" charset="-122"/>
              </a:rPr>
              <a:t>使它成为在 </a:t>
            </a:r>
            <a:r>
              <a:rPr lang="en-US" altLang="zh-CN" sz="1600" dirty="0">
                <a:latin typeface="宋体" pitchFamily="2" charset="-122"/>
                <a:ea typeface="宋体" pitchFamily="2" charset="-122"/>
              </a:rPr>
              <a:t>Internet</a:t>
            </a:r>
            <a:r>
              <a:rPr lang="zh-CN" altLang="en-US" sz="1600" dirty="0">
                <a:latin typeface="宋体" pitchFamily="2" charset="-122"/>
                <a:ea typeface="宋体" pitchFamily="2" charset="-122"/>
              </a:rPr>
              <a:t>上进行电子文档发行和数字化信息传播的理想文档格式。越来越</a:t>
            </a:r>
            <a:r>
              <a:rPr lang="zh-CN" altLang="en-US" sz="1600" dirty="0" smtClean="0">
                <a:latin typeface="宋体" pitchFamily="2" charset="-122"/>
                <a:ea typeface="宋体" pitchFamily="2" charset="-122"/>
              </a:rPr>
              <a:t>多的</a:t>
            </a:r>
            <a:r>
              <a:rPr lang="zh-CN" altLang="en-US" sz="1600" dirty="0">
                <a:latin typeface="宋体" pitchFamily="2" charset="-122"/>
                <a:ea typeface="宋体" pitchFamily="2" charset="-122"/>
              </a:rPr>
              <a:t>电子图书、产品说明、公司文告、网络资料、电子邮件开始使用 </a:t>
            </a:r>
            <a:r>
              <a:rPr lang="en-US" altLang="zh-CN" sz="1600" dirty="0">
                <a:latin typeface="宋体" pitchFamily="2" charset="-122"/>
                <a:ea typeface="宋体" pitchFamily="2" charset="-122"/>
              </a:rPr>
              <a:t>PDF</a:t>
            </a:r>
            <a:r>
              <a:rPr lang="zh-CN" altLang="en-US" sz="1600" dirty="0">
                <a:latin typeface="宋体" pitchFamily="2" charset="-122"/>
                <a:ea typeface="宋体" pitchFamily="2" charset="-122"/>
              </a:rPr>
              <a:t>格式文件。</a:t>
            </a:r>
            <a:endParaRPr lang="zh-CN" altLang="en-US" sz="1600" dirty="0" smtClean="0">
              <a:latin typeface="宋体" pitchFamily="2" charset="-122"/>
              <a:ea typeface="宋体" pitchFamily="2" charset="-122"/>
            </a:endParaRPr>
          </a:p>
        </p:txBody>
      </p:sp>
    </p:spTree>
    <p:extLst>
      <p:ext uri="{BB962C8B-B14F-4D97-AF65-F5344CB8AC3E}">
        <p14:creationId xmlns:p14="http://schemas.microsoft.com/office/powerpoint/2010/main" val="46489586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做一做</a:t>
            </a:r>
            <a:endParaRPr lang="en-US" altLang="zh-CN" sz="2800" b="1" dirty="0" smtClean="0">
              <a:solidFill>
                <a:schemeClr val="bg2">
                  <a:lumMod val="50000"/>
                </a:schemeClr>
              </a:solidFill>
            </a:endParaRPr>
          </a:p>
          <a:p>
            <a:pPr marL="0" indent="457200" algn="just">
              <a:lnSpc>
                <a:spcPct val="140000"/>
              </a:lnSpc>
              <a:buNone/>
            </a:pPr>
            <a:r>
              <a:rPr lang="en-US" altLang="zh-CN" sz="2400" dirty="0">
                <a:latin typeface="宋体" pitchFamily="2" charset="-122"/>
                <a:ea typeface="宋体" pitchFamily="2" charset="-122"/>
              </a:rPr>
              <a:t>1.</a:t>
            </a:r>
            <a:r>
              <a:rPr lang="zh-CN" altLang="en-US" sz="2400" dirty="0">
                <a:latin typeface="宋体" pitchFamily="2" charset="-122"/>
                <a:ea typeface="宋体" pitchFamily="2" charset="-122"/>
              </a:rPr>
              <a:t>打开“</a:t>
            </a:r>
            <a:r>
              <a:rPr lang="en-US" altLang="zh-CN" sz="2400" dirty="0">
                <a:latin typeface="宋体" pitchFamily="2" charset="-122"/>
                <a:ea typeface="宋体" pitchFamily="2" charset="-122"/>
              </a:rPr>
              <a:t>D:\</a:t>
            </a:r>
            <a:r>
              <a:rPr lang="zh-CN" altLang="en-US" sz="2400" dirty="0">
                <a:latin typeface="宋体" pitchFamily="2" charset="-122"/>
                <a:ea typeface="宋体" pitchFamily="2" charset="-122"/>
              </a:rPr>
              <a:t>素材</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项目</a:t>
            </a:r>
            <a:r>
              <a:rPr lang="en-US" altLang="zh-CN" sz="2400" dirty="0">
                <a:latin typeface="宋体" pitchFamily="2" charset="-122"/>
                <a:ea typeface="宋体" pitchFamily="2" charset="-122"/>
              </a:rPr>
              <a:t>3\</a:t>
            </a:r>
            <a:r>
              <a:rPr lang="zh-CN" altLang="en-US" sz="2400" dirty="0">
                <a:latin typeface="宋体" pitchFamily="2" charset="-122"/>
                <a:ea typeface="宋体" pitchFamily="2" charset="-122"/>
              </a:rPr>
              <a:t>三字经全文及释义</a:t>
            </a:r>
            <a:r>
              <a:rPr lang="en-US" altLang="zh-CN" sz="2400" dirty="0">
                <a:latin typeface="宋体" pitchFamily="2" charset="-122"/>
                <a:ea typeface="宋体" pitchFamily="2" charset="-122"/>
              </a:rPr>
              <a:t>.</a:t>
            </a:r>
            <a:r>
              <a:rPr lang="en-US" altLang="zh-CN" sz="2400" dirty="0" err="1">
                <a:latin typeface="宋体" pitchFamily="2" charset="-122"/>
                <a:ea typeface="宋体" pitchFamily="2" charset="-122"/>
              </a:rPr>
              <a:t>pdf</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文件，查找“莹八岁，能咏诗”并</a:t>
            </a:r>
            <a:r>
              <a:rPr lang="zh-CN" altLang="en-US" sz="2400" dirty="0">
                <a:latin typeface="宋体" pitchFamily="2" charset="-122"/>
                <a:ea typeface="宋体" pitchFamily="2" charset="-122"/>
              </a:rPr>
              <a:t>仔细</a:t>
            </a:r>
            <a:r>
              <a:rPr lang="zh-CN" altLang="en-US" sz="2400" dirty="0">
                <a:latin typeface="宋体" pitchFamily="2" charset="-122"/>
                <a:ea typeface="宋体" pitchFamily="2" charset="-122"/>
              </a:rPr>
              <a:t>阅读说明，文中的“莹”指的是谁。</a:t>
            </a:r>
          </a:p>
          <a:p>
            <a:pPr marL="0" indent="457200" algn="just">
              <a:lnSpc>
                <a:spcPct val="140000"/>
              </a:lnSpc>
              <a:buNone/>
            </a:pPr>
            <a:r>
              <a:rPr lang="en-US" altLang="zh-CN" sz="2400" dirty="0">
                <a:latin typeface="宋体" pitchFamily="2" charset="-122"/>
                <a:ea typeface="宋体" pitchFamily="2" charset="-122"/>
              </a:rPr>
              <a:t>2. </a:t>
            </a:r>
            <a:r>
              <a:rPr lang="zh-CN" altLang="en-US" sz="2400" dirty="0">
                <a:latin typeface="宋体" pitchFamily="2" charset="-122"/>
                <a:ea typeface="宋体" pitchFamily="2" charset="-122"/>
              </a:rPr>
              <a:t>把上题中的文件“三字经全文及释义</a:t>
            </a:r>
            <a:r>
              <a:rPr lang="en-US" altLang="zh-CN" sz="2400" dirty="0">
                <a:latin typeface="宋体" pitchFamily="2" charset="-122"/>
                <a:ea typeface="宋体" pitchFamily="2" charset="-122"/>
              </a:rPr>
              <a:t>.</a:t>
            </a:r>
            <a:r>
              <a:rPr lang="en-US" altLang="zh-CN" sz="2400" dirty="0" err="1">
                <a:latin typeface="宋体" pitchFamily="2" charset="-122"/>
                <a:ea typeface="宋体" pitchFamily="2" charset="-122"/>
              </a:rPr>
              <a:t>pdf</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保存为</a:t>
            </a:r>
            <a:r>
              <a:rPr lang="en-US" altLang="zh-CN" sz="2400" dirty="0">
                <a:latin typeface="宋体" pitchFamily="2" charset="-122"/>
                <a:ea typeface="宋体" pitchFamily="2" charset="-122"/>
              </a:rPr>
              <a:t>TXT</a:t>
            </a:r>
            <a:r>
              <a:rPr lang="zh-CN" altLang="en-US" sz="2400" dirty="0">
                <a:latin typeface="宋体" pitchFamily="2" charset="-122"/>
                <a:ea typeface="宋体" pitchFamily="2" charset="-122"/>
              </a:rPr>
              <a:t>文本文件“三字经</a:t>
            </a:r>
            <a:r>
              <a:rPr lang="en-US" altLang="zh-CN" sz="2400" dirty="0">
                <a:latin typeface="宋体" pitchFamily="2" charset="-122"/>
                <a:ea typeface="宋体" pitchFamily="2" charset="-122"/>
              </a:rPr>
              <a:t>.txt”</a:t>
            </a:r>
            <a:r>
              <a:rPr lang="zh-CN" altLang="en-US" sz="2400" dirty="0">
                <a:latin typeface="宋体" pitchFamily="2" charset="-122"/>
                <a:ea typeface="宋体" pitchFamily="2" charset="-122"/>
              </a:rPr>
              <a:t>。</a:t>
            </a:r>
          </a:p>
          <a:p>
            <a:pPr marL="0" indent="457200" algn="just">
              <a:lnSpc>
                <a:spcPct val="140000"/>
              </a:lnSpc>
              <a:buNone/>
            </a:pPr>
            <a:r>
              <a:rPr lang="en-US" altLang="zh-CN" sz="2400" dirty="0">
                <a:latin typeface="宋体" pitchFamily="2" charset="-122"/>
                <a:ea typeface="宋体" pitchFamily="2" charset="-122"/>
              </a:rPr>
              <a:t>3.</a:t>
            </a:r>
            <a:r>
              <a:rPr lang="zh-CN" altLang="en-US" sz="2400" dirty="0">
                <a:latin typeface="宋体" pitchFamily="2" charset="-122"/>
                <a:ea typeface="宋体" pitchFamily="2" charset="-122"/>
              </a:rPr>
              <a:t>把上题中“三字经</a:t>
            </a:r>
            <a:r>
              <a:rPr lang="en-US" altLang="zh-CN" sz="2400" dirty="0">
                <a:latin typeface="宋体" pitchFamily="2" charset="-122"/>
                <a:ea typeface="宋体" pitchFamily="2" charset="-122"/>
              </a:rPr>
              <a:t>.txt”</a:t>
            </a:r>
            <a:r>
              <a:rPr lang="zh-CN" altLang="en-US" sz="2400" dirty="0">
                <a:latin typeface="宋体" pitchFamily="2" charset="-122"/>
                <a:ea typeface="宋体" pitchFamily="2" charset="-122"/>
              </a:rPr>
              <a:t>的除正文以外的注释内容去掉，只保存</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三字经</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正文内容</a:t>
            </a:r>
            <a:r>
              <a:rPr lang="zh-CN" altLang="en-US" sz="2400" dirty="0">
                <a:latin typeface="宋体" pitchFamily="2" charset="-122"/>
                <a:ea typeface="宋体" pitchFamily="2" charset="-122"/>
              </a:rPr>
              <a:t>，保存</a:t>
            </a:r>
            <a:r>
              <a:rPr lang="zh-CN" altLang="en-US" sz="2400" dirty="0">
                <a:latin typeface="宋体" pitchFamily="2" charset="-122"/>
                <a:ea typeface="宋体" pitchFamily="2" charset="-122"/>
              </a:rPr>
              <a:t>名为“三字经正文”。</a:t>
            </a:r>
            <a:endParaRPr lang="zh-CN" altLang="zh-CN" sz="2400" dirty="0">
              <a:latin typeface="宋体" pitchFamily="2" charset="-122"/>
              <a:ea typeface="宋体" pitchFamily="2" charset="-122"/>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4</a:t>
            </a:r>
            <a:r>
              <a:rPr lang="zh-CN" altLang="en-US" dirty="0">
                <a:solidFill>
                  <a:schemeClr val="bg2">
                    <a:lumMod val="50000"/>
                  </a:schemeClr>
                </a:solidFill>
              </a:rPr>
              <a:t>　文件阅读</a:t>
            </a:r>
            <a:r>
              <a:rPr lang="en-US" altLang="zh-CN" dirty="0">
                <a:solidFill>
                  <a:schemeClr val="bg2">
                    <a:lumMod val="50000"/>
                  </a:schemeClr>
                </a:solidFill>
              </a:rPr>
              <a:t>——Adobe Reader</a:t>
            </a:r>
            <a:endParaRPr lang="zh-CN" altLang="en-US" dirty="0">
              <a:solidFill>
                <a:schemeClr val="bg2">
                  <a:lumMod val="50000"/>
                </a:schemeClr>
              </a:solidFill>
            </a:endParaRPr>
          </a:p>
        </p:txBody>
      </p:sp>
    </p:spTree>
    <p:extLst>
      <p:ext uri="{BB962C8B-B14F-4D97-AF65-F5344CB8AC3E}">
        <p14:creationId xmlns:p14="http://schemas.microsoft.com/office/powerpoint/2010/main" val="4271228053"/>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a:bodyPr>
          <a:lstStyle/>
          <a:p>
            <a:pPr marL="0" indent="0">
              <a:lnSpc>
                <a:spcPct val="160000"/>
              </a:lnSpc>
              <a:buNone/>
            </a:pPr>
            <a:r>
              <a:rPr lang="zh-CN" altLang="en-US" sz="2800" b="1" dirty="0" smtClean="0">
                <a:solidFill>
                  <a:schemeClr val="bg2">
                    <a:lumMod val="50000"/>
                  </a:schemeClr>
                </a:solidFill>
              </a:rPr>
              <a:t>任务分析</a:t>
            </a:r>
            <a:endParaRPr lang="en-US" altLang="zh-CN" sz="2800" b="1" dirty="0" smtClean="0">
              <a:solidFill>
                <a:schemeClr val="bg2">
                  <a:lumMod val="50000"/>
                </a:schemeClr>
              </a:solidFill>
            </a:endParaRPr>
          </a:p>
          <a:p>
            <a:pPr marL="109538" indent="603250" algn="just">
              <a:lnSpc>
                <a:spcPct val="150000"/>
              </a:lnSpc>
              <a:buNone/>
            </a:pPr>
            <a:r>
              <a:rPr lang="zh-CN" altLang="en-US" sz="2400" dirty="0">
                <a:latin typeface="宋体" pitchFamily="2" charset="-122"/>
                <a:ea typeface="宋体" pitchFamily="2" charset="-122"/>
              </a:rPr>
              <a:t>在工作、生活、学习中人们经常遇到视频、音频、图片等文件格式转换的情况。例如</a:t>
            </a:r>
            <a:r>
              <a:rPr lang="zh-CN" altLang="en-US" sz="2400" dirty="0" smtClean="0">
                <a:latin typeface="宋体" pitchFamily="2" charset="-122"/>
                <a:ea typeface="宋体" pitchFamily="2" charset="-122"/>
              </a:rPr>
              <a:t>，为了</a:t>
            </a:r>
            <a:r>
              <a:rPr lang="zh-CN" altLang="en-US" sz="2400" dirty="0">
                <a:latin typeface="宋体" pitchFamily="2" charset="-122"/>
                <a:ea typeface="宋体" pitchFamily="2" charset="-122"/>
              </a:rPr>
              <a:t>便于在手机上观看，要把 </a:t>
            </a:r>
            <a:r>
              <a:rPr lang="en-US" altLang="zh-CN" sz="2400" dirty="0">
                <a:latin typeface="宋体" pitchFamily="2" charset="-122"/>
                <a:ea typeface="宋体" pitchFamily="2" charset="-122"/>
              </a:rPr>
              <a:t>RMVB</a:t>
            </a:r>
            <a:r>
              <a:rPr lang="zh-CN" altLang="en-US" sz="2400" dirty="0">
                <a:latin typeface="宋体" pitchFamily="2" charset="-122"/>
                <a:ea typeface="宋体" pitchFamily="2" charset="-122"/>
              </a:rPr>
              <a:t>格式的视频转换成</a:t>
            </a:r>
            <a:r>
              <a:rPr lang="en-US" altLang="zh-CN" sz="2400" dirty="0">
                <a:latin typeface="宋体" pitchFamily="2" charset="-122"/>
                <a:ea typeface="宋体" pitchFamily="2" charset="-122"/>
              </a:rPr>
              <a:t>MP4</a:t>
            </a:r>
            <a:r>
              <a:rPr lang="zh-CN" altLang="en-US" sz="2400" dirty="0">
                <a:latin typeface="宋体" pitchFamily="2" charset="-122"/>
                <a:ea typeface="宋体" pitchFamily="2" charset="-122"/>
              </a:rPr>
              <a:t>格式，这就要用到文件格式</a:t>
            </a:r>
            <a:r>
              <a:rPr lang="zh-CN" altLang="en-US" sz="2400" dirty="0" smtClean="0">
                <a:latin typeface="宋体" pitchFamily="2" charset="-122"/>
                <a:ea typeface="宋体" pitchFamily="2" charset="-122"/>
              </a:rPr>
              <a:t>转换工具</a:t>
            </a:r>
            <a:r>
              <a:rPr lang="zh-CN" altLang="en-US" sz="2400" dirty="0">
                <a:latin typeface="宋体" pitchFamily="2" charset="-122"/>
                <a:ea typeface="宋体" pitchFamily="2" charset="-122"/>
              </a:rPr>
              <a:t>，格式工厂刚好能够满足这个需求，下面就来学习如何使用它。</a:t>
            </a:r>
          </a:p>
        </p:txBody>
      </p:sp>
      <p:sp>
        <p:nvSpPr>
          <p:cNvPr id="3" name="标题 2"/>
          <p:cNvSpPr>
            <a:spLocks noGrp="1"/>
          </p:cNvSpPr>
          <p:nvPr>
            <p:ph type="title"/>
          </p:nvPr>
        </p:nvSpPr>
        <p:spPr/>
        <p:txBody>
          <a:bodyPr>
            <a:normAutofit fontScale="90000"/>
          </a:bodyPr>
          <a:lstStyle/>
          <a:p>
            <a:r>
              <a:rPr lang="zh-CN" altLang="en-US" dirty="0" smtClean="0">
                <a:solidFill>
                  <a:schemeClr val="bg2">
                    <a:lumMod val="50000"/>
                  </a:schemeClr>
                </a:solidFill>
              </a:rPr>
              <a:t>任务</a:t>
            </a:r>
            <a:r>
              <a:rPr lang="en-US" altLang="zh-CN" dirty="0" smtClean="0">
                <a:solidFill>
                  <a:schemeClr val="bg2">
                    <a:lumMod val="50000"/>
                  </a:schemeClr>
                </a:solidFill>
              </a:rPr>
              <a:t>5</a:t>
            </a:r>
            <a:r>
              <a:rPr lang="zh-CN" altLang="en-US" dirty="0">
                <a:solidFill>
                  <a:schemeClr val="bg2">
                    <a:lumMod val="50000"/>
                  </a:schemeClr>
                </a:solidFill>
              </a:rPr>
              <a:t>　文件格式</a:t>
            </a:r>
            <a:r>
              <a:rPr lang="zh-CN" altLang="en-US" dirty="0" smtClean="0">
                <a:solidFill>
                  <a:schemeClr val="bg2">
                    <a:lumMod val="50000"/>
                  </a:schemeClr>
                </a:solidFill>
              </a:rPr>
              <a:t>转换</a:t>
            </a:r>
            <a:r>
              <a:rPr lang="en-US" altLang="zh-CN" dirty="0">
                <a:solidFill>
                  <a:schemeClr val="bg2">
                    <a:lumMod val="50000"/>
                  </a:schemeClr>
                </a:solidFill>
              </a:rPr>
              <a:t>——</a:t>
            </a:r>
            <a:r>
              <a:rPr lang="zh-CN" altLang="en-US" dirty="0" smtClean="0">
                <a:solidFill>
                  <a:schemeClr val="bg2">
                    <a:lumMod val="50000"/>
                  </a:schemeClr>
                </a:solidFill>
              </a:rPr>
              <a:t>格式</a:t>
            </a:r>
            <a:r>
              <a:rPr lang="zh-CN" altLang="en-US" dirty="0">
                <a:solidFill>
                  <a:schemeClr val="bg2">
                    <a:lumMod val="50000"/>
                  </a:schemeClr>
                </a:solidFill>
              </a:rPr>
              <a:t>工厂</a:t>
            </a:r>
          </a:p>
        </p:txBody>
      </p:sp>
    </p:spTree>
    <p:extLst>
      <p:ext uri="{BB962C8B-B14F-4D97-AF65-F5344CB8AC3E}">
        <p14:creationId xmlns:p14="http://schemas.microsoft.com/office/powerpoint/2010/main" val="226548696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824536"/>
          </a:xfrm>
        </p:spPr>
        <p:txBody>
          <a:bodyPr>
            <a:normAutofit fontScale="77500" lnSpcReduction="20000"/>
          </a:bodyPr>
          <a:lstStyle/>
          <a:p>
            <a:pPr marL="0" indent="0">
              <a:lnSpc>
                <a:spcPct val="160000"/>
              </a:lnSpc>
              <a:buNone/>
            </a:pPr>
            <a:r>
              <a:rPr lang="zh-CN" altLang="en-US" sz="3300" b="1" dirty="0" smtClean="0">
                <a:solidFill>
                  <a:schemeClr val="bg2">
                    <a:lumMod val="50000"/>
                  </a:schemeClr>
                </a:solidFill>
              </a:rPr>
              <a:t>学习目标</a:t>
            </a:r>
            <a:endParaRPr lang="en-US" altLang="zh-CN" sz="3300" b="1" dirty="0" smtClean="0">
              <a:solidFill>
                <a:schemeClr val="bg2">
                  <a:lumMod val="50000"/>
                </a:schemeClr>
              </a:solidFill>
            </a:endParaRPr>
          </a:p>
          <a:p>
            <a:pPr marL="620713" indent="-357188">
              <a:lnSpc>
                <a:spcPct val="150000"/>
              </a:lnSpc>
              <a:buSzPct val="100000"/>
              <a:buFont typeface="Wingdings" pitchFamily="2" charset="2"/>
              <a:buChar char="Ø"/>
            </a:pPr>
            <a:r>
              <a:rPr lang="zh-CN" altLang="en-US" dirty="0"/>
              <a:t>掌握文件压缩工具的使用方法，能按需要压缩、解压缩文件。</a:t>
            </a:r>
          </a:p>
          <a:p>
            <a:pPr marL="620713" indent="-357188">
              <a:lnSpc>
                <a:spcPct val="150000"/>
              </a:lnSpc>
              <a:buSzPct val="100000"/>
              <a:buFont typeface="Wingdings" pitchFamily="2" charset="2"/>
              <a:buChar char="Ø"/>
            </a:pPr>
            <a:r>
              <a:rPr lang="zh-CN" altLang="en-US" dirty="0" smtClean="0"/>
              <a:t>学会</a:t>
            </a:r>
            <a:r>
              <a:rPr lang="zh-CN" altLang="en-US" dirty="0"/>
              <a:t>如何对文件进行加密、解密。</a:t>
            </a:r>
          </a:p>
          <a:p>
            <a:pPr marL="620713" indent="-357188">
              <a:lnSpc>
                <a:spcPct val="150000"/>
              </a:lnSpc>
              <a:buSzPct val="100000"/>
              <a:buFont typeface="Wingdings" pitchFamily="2" charset="2"/>
              <a:buChar char="Ø"/>
            </a:pPr>
            <a:r>
              <a:rPr lang="zh-CN" altLang="en-US" dirty="0" smtClean="0"/>
              <a:t>掌握</a:t>
            </a:r>
            <a:r>
              <a:rPr lang="zh-CN" altLang="en-US" dirty="0"/>
              <a:t>文件恢复技巧，能够对误删除的文件进行恢复。</a:t>
            </a:r>
          </a:p>
          <a:p>
            <a:pPr marL="620713" indent="-357188">
              <a:lnSpc>
                <a:spcPct val="150000"/>
              </a:lnSpc>
              <a:buSzPct val="100000"/>
              <a:buFont typeface="Wingdings" pitchFamily="2" charset="2"/>
              <a:buChar char="Ø"/>
            </a:pPr>
            <a:r>
              <a:rPr lang="zh-CN" altLang="en-US" dirty="0" smtClean="0"/>
              <a:t>学会</a:t>
            </a:r>
            <a:r>
              <a:rPr lang="zh-CN" altLang="en-US" dirty="0"/>
              <a:t>使用文件阅读器，能熟练阅读和查找、复制</a:t>
            </a:r>
            <a:r>
              <a:rPr lang="en-US" altLang="zh-CN" dirty="0"/>
              <a:t>PDF</a:t>
            </a:r>
            <a:r>
              <a:rPr lang="zh-CN" altLang="en-US" dirty="0"/>
              <a:t>文件内容。</a:t>
            </a:r>
          </a:p>
          <a:p>
            <a:pPr marL="620713" indent="-357188">
              <a:lnSpc>
                <a:spcPct val="150000"/>
              </a:lnSpc>
              <a:buSzPct val="100000"/>
              <a:buFont typeface="Wingdings" pitchFamily="2" charset="2"/>
              <a:buChar char="Ø"/>
            </a:pPr>
            <a:r>
              <a:rPr lang="zh-CN" altLang="en-US" dirty="0" smtClean="0"/>
              <a:t>能够</a:t>
            </a:r>
            <a:r>
              <a:rPr lang="zh-CN" altLang="en-US" dirty="0"/>
              <a:t>使用格式工厂软件对不同类型的文件进行转换。</a:t>
            </a:r>
          </a:p>
          <a:p>
            <a:pPr marL="620713" indent="-357188">
              <a:lnSpc>
                <a:spcPct val="150000"/>
              </a:lnSpc>
              <a:buSzPct val="100000"/>
              <a:buFont typeface="Wingdings" pitchFamily="2" charset="2"/>
              <a:buChar char="Ø"/>
            </a:pPr>
            <a:r>
              <a:rPr lang="zh-CN" altLang="en-US" dirty="0" smtClean="0"/>
              <a:t>学会</a:t>
            </a:r>
            <a:r>
              <a:rPr lang="en-US" altLang="zh-CN" dirty="0"/>
              <a:t>PDF</a:t>
            </a:r>
            <a:r>
              <a:rPr lang="zh-CN" altLang="en-US" dirty="0"/>
              <a:t>文档与</a:t>
            </a:r>
            <a:r>
              <a:rPr lang="en-US" altLang="zh-CN" dirty="0"/>
              <a:t>Word</a:t>
            </a:r>
            <a:r>
              <a:rPr lang="zh-CN" altLang="en-US" dirty="0"/>
              <a:t>文档之间的相互转换。</a:t>
            </a:r>
          </a:p>
          <a:p>
            <a:pPr marL="620713" indent="-357188">
              <a:lnSpc>
                <a:spcPct val="150000"/>
              </a:lnSpc>
              <a:buSzPct val="100000"/>
              <a:buFont typeface="Wingdings" pitchFamily="2" charset="2"/>
              <a:buChar char="Ø"/>
            </a:pPr>
            <a:r>
              <a:rPr lang="zh-CN" altLang="en-US" dirty="0" smtClean="0"/>
              <a:t>熟练</a:t>
            </a:r>
            <a:r>
              <a:rPr lang="zh-CN" altLang="en-US" dirty="0"/>
              <a:t>掌握常用文件翻译工具的应用。</a:t>
            </a:r>
            <a:endParaRPr lang="zh-CN" altLang="en-US" dirty="0">
              <a:latin typeface="宋体" pitchFamily="2" charset="-122"/>
              <a:ea typeface="宋体" pitchFamily="2" charset="-122"/>
            </a:endParaRPr>
          </a:p>
        </p:txBody>
      </p:sp>
      <p:sp>
        <p:nvSpPr>
          <p:cNvPr id="3" name="标题 2"/>
          <p:cNvSpPr>
            <a:spLocks noGrp="1"/>
          </p:cNvSpPr>
          <p:nvPr>
            <p:ph type="title"/>
          </p:nvPr>
        </p:nvSpPr>
        <p:spPr/>
        <p:txBody>
          <a:bodyPr/>
          <a:lstStyle/>
          <a:p>
            <a:r>
              <a:rPr lang="zh-CN" altLang="en-US" dirty="0" smtClean="0">
                <a:solidFill>
                  <a:schemeClr val="bg2">
                    <a:lumMod val="50000"/>
                  </a:schemeClr>
                </a:solidFill>
              </a:rPr>
              <a:t>项目</a:t>
            </a:r>
            <a:r>
              <a:rPr lang="en-US" altLang="zh-CN" dirty="0">
                <a:solidFill>
                  <a:schemeClr val="bg2">
                    <a:lumMod val="50000"/>
                  </a:schemeClr>
                </a:solidFill>
              </a:rPr>
              <a:t>3</a:t>
            </a:r>
            <a:r>
              <a:rPr lang="zh-CN" altLang="en-US" dirty="0">
                <a:solidFill>
                  <a:schemeClr val="bg2">
                    <a:lumMod val="50000"/>
                  </a:schemeClr>
                </a:solidFill>
              </a:rPr>
              <a:t>　文件管理工具</a:t>
            </a:r>
          </a:p>
        </p:txBody>
      </p:sp>
    </p:spTree>
    <p:extLst>
      <p:ext uri="{BB962C8B-B14F-4D97-AF65-F5344CB8AC3E}">
        <p14:creationId xmlns:p14="http://schemas.microsoft.com/office/powerpoint/2010/main" val="156028203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a:bodyPr>
          <a:lstStyle/>
          <a:p>
            <a:pPr marL="0" indent="0">
              <a:lnSpc>
                <a:spcPct val="160000"/>
              </a:lnSpc>
              <a:buNone/>
            </a:pPr>
            <a:r>
              <a:rPr lang="zh-CN" altLang="en-US" sz="2800" b="1" dirty="0" smtClean="0">
                <a:solidFill>
                  <a:schemeClr val="bg2">
                    <a:lumMod val="50000"/>
                  </a:schemeClr>
                </a:solidFill>
              </a:rPr>
              <a:t>任务要点</a:t>
            </a:r>
            <a:endParaRPr lang="en-US" altLang="zh-CN" sz="2800" b="1" dirty="0" smtClean="0">
              <a:solidFill>
                <a:schemeClr val="bg2">
                  <a:lumMod val="50000"/>
                </a:schemeClr>
              </a:solidFill>
            </a:endParaRPr>
          </a:p>
          <a:p>
            <a:pPr>
              <a:lnSpc>
                <a:spcPct val="200000"/>
              </a:lnSpc>
            </a:pPr>
            <a:r>
              <a:rPr lang="zh-CN" altLang="en-US" sz="2400" dirty="0" smtClean="0">
                <a:latin typeface="宋体" pitchFamily="2" charset="-122"/>
                <a:ea typeface="宋体" pitchFamily="2" charset="-122"/>
              </a:rPr>
              <a:t>输出</a:t>
            </a:r>
            <a:r>
              <a:rPr lang="zh-CN" altLang="en-US" sz="2400" dirty="0">
                <a:latin typeface="宋体" pitchFamily="2" charset="-122"/>
                <a:ea typeface="宋体" pitchFamily="2" charset="-122"/>
              </a:rPr>
              <a:t>文件位置设定</a:t>
            </a:r>
          </a:p>
          <a:p>
            <a:pPr>
              <a:lnSpc>
                <a:spcPct val="200000"/>
              </a:lnSpc>
            </a:pPr>
            <a:r>
              <a:rPr lang="zh-CN" altLang="en-US" sz="2400" dirty="0" smtClean="0">
                <a:latin typeface="宋体" pitchFamily="2" charset="-122"/>
                <a:ea typeface="宋体" pitchFamily="2" charset="-122"/>
              </a:rPr>
              <a:t>视频</a:t>
            </a:r>
            <a:r>
              <a:rPr lang="zh-CN" altLang="en-US" sz="2400" dirty="0">
                <a:latin typeface="宋体" pitchFamily="2" charset="-122"/>
                <a:ea typeface="宋体" pitchFamily="2" charset="-122"/>
              </a:rPr>
              <a:t>格式转换</a:t>
            </a:r>
          </a:p>
          <a:p>
            <a:pPr>
              <a:lnSpc>
                <a:spcPct val="200000"/>
              </a:lnSpc>
            </a:pPr>
            <a:r>
              <a:rPr lang="zh-CN" altLang="en-US" sz="2400" dirty="0" smtClean="0">
                <a:latin typeface="宋体" pitchFamily="2" charset="-122"/>
                <a:ea typeface="宋体" pitchFamily="2" charset="-122"/>
              </a:rPr>
              <a:t>音频</a:t>
            </a:r>
            <a:r>
              <a:rPr lang="zh-CN" altLang="en-US" sz="2400" dirty="0">
                <a:latin typeface="宋体" pitchFamily="2" charset="-122"/>
                <a:ea typeface="宋体" pitchFamily="2" charset="-122"/>
              </a:rPr>
              <a:t>格式转换</a:t>
            </a:r>
          </a:p>
          <a:p>
            <a:pPr>
              <a:lnSpc>
                <a:spcPct val="200000"/>
              </a:lnSpc>
            </a:pPr>
            <a:r>
              <a:rPr lang="zh-CN" altLang="en-US" sz="2400" dirty="0" smtClean="0">
                <a:latin typeface="宋体" pitchFamily="2" charset="-122"/>
                <a:ea typeface="宋体" pitchFamily="2" charset="-122"/>
              </a:rPr>
              <a:t>图片</a:t>
            </a:r>
            <a:r>
              <a:rPr lang="zh-CN" altLang="en-US" sz="2400" dirty="0">
                <a:latin typeface="宋体" pitchFamily="2" charset="-122"/>
                <a:ea typeface="宋体" pitchFamily="2" charset="-122"/>
              </a:rPr>
              <a:t>格式转换 </a:t>
            </a:r>
            <a:endParaRPr lang="zh-CN" altLang="zh-CN" sz="2400" dirty="0">
              <a:latin typeface="宋体" pitchFamily="2" charset="-122"/>
              <a:ea typeface="宋体" pitchFamily="2" charset="-122"/>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5</a:t>
            </a:r>
            <a:r>
              <a:rPr lang="zh-CN" altLang="en-US" dirty="0">
                <a:solidFill>
                  <a:schemeClr val="bg2">
                    <a:lumMod val="50000"/>
                  </a:schemeClr>
                </a:solidFill>
              </a:rPr>
              <a:t>　文件格式</a:t>
            </a:r>
            <a:r>
              <a:rPr lang="zh-CN" altLang="en-US" dirty="0" smtClean="0">
                <a:solidFill>
                  <a:schemeClr val="bg2">
                    <a:lumMod val="50000"/>
                  </a:schemeClr>
                </a:solidFill>
              </a:rPr>
              <a:t>转换</a:t>
            </a:r>
            <a:r>
              <a:rPr lang="en-US" altLang="zh-CN" dirty="0">
                <a:solidFill>
                  <a:schemeClr val="bg2">
                    <a:lumMod val="50000"/>
                  </a:schemeClr>
                </a:solidFill>
              </a:rPr>
              <a:t>——</a:t>
            </a:r>
            <a:r>
              <a:rPr lang="zh-CN" altLang="en-US" dirty="0" smtClean="0">
                <a:solidFill>
                  <a:schemeClr val="bg2">
                    <a:lumMod val="50000"/>
                  </a:schemeClr>
                </a:solidFill>
              </a:rPr>
              <a:t>格式</a:t>
            </a:r>
            <a:r>
              <a:rPr lang="zh-CN" altLang="en-US" dirty="0">
                <a:solidFill>
                  <a:schemeClr val="bg2">
                    <a:lumMod val="50000"/>
                  </a:schemeClr>
                </a:solidFill>
              </a:rPr>
              <a:t>工厂</a:t>
            </a:r>
          </a:p>
        </p:txBody>
      </p:sp>
    </p:spTree>
    <p:extLst>
      <p:ext uri="{BB962C8B-B14F-4D97-AF65-F5344CB8AC3E}">
        <p14:creationId xmlns:p14="http://schemas.microsoft.com/office/powerpoint/2010/main" val="76734456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拓展知识</a:t>
            </a:r>
            <a:endParaRPr lang="en-US" altLang="zh-CN" sz="2800" b="1" dirty="0" smtClean="0">
              <a:solidFill>
                <a:schemeClr val="bg2">
                  <a:lumMod val="50000"/>
                </a:schemeClr>
              </a:solidFill>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5</a:t>
            </a:r>
            <a:r>
              <a:rPr lang="zh-CN" altLang="en-US" dirty="0">
                <a:solidFill>
                  <a:schemeClr val="bg2">
                    <a:lumMod val="50000"/>
                  </a:schemeClr>
                </a:solidFill>
              </a:rPr>
              <a:t>　文件格式</a:t>
            </a:r>
            <a:r>
              <a:rPr lang="zh-CN" altLang="en-US" dirty="0" smtClean="0">
                <a:solidFill>
                  <a:schemeClr val="bg2">
                    <a:lumMod val="50000"/>
                  </a:schemeClr>
                </a:solidFill>
              </a:rPr>
              <a:t>转换</a:t>
            </a:r>
            <a:r>
              <a:rPr lang="en-US" altLang="zh-CN" dirty="0">
                <a:solidFill>
                  <a:schemeClr val="bg2">
                    <a:lumMod val="50000"/>
                  </a:schemeClr>
                </a:solidFill>
              </a:rPr>
              <a:t>——</a:t>
            </a:r>
            <a:r>
              <a:rPr lang="zh-CN" altLang="en-US" dirty="0" smtClean="0">
                <a:solidFill>
                  <a:schemeClr val="bg2">
                    <a:lumMod val="50000"/>
                  </a:schemeClr>
                </a:solidFill>
              </a:rPr>
              <a:t>格式</a:t>
            </a:r>
            <a:r>
              <a:rPr lang="zh-CN" altLang="en-US" dirty="0">
                <a:solidFill>
                  <a:schemeClr val="bg2">
                    <a:lumMod val="50000"/>
                  </a:schemeClr>
                </a:solidFill>
              </a:rPr>
              <a:t>工厂</a:t>
            </a:r>
          </a:p>
        </p:txBody>
      </p:sp>
      <p:sp>
        <p:nvSpPr>
          <p:cNvPr id="2" name="矩形 1"/>
          <p:cNvSpPr/>
          <p:nvPr/>
        </p:nvSpPr>
        <p:spPr>
          <a:xfrm>
            <a:off x="539552" y="2434006"/>
            <a:ext cx="7776864" cy="2973122"/>
          </a:xfrm>
          <a:prstGeom prst="rect">
            <a:avLst/>
          </a:prstGeom>
        </p:spPr>
        <p:txBody>
          <a:bodyPr wrap="square">
            <a:spAutoFit/>
          </a:bodyPr>
          <a:lstStyle/>
          <a:p>
            <a:pPr indent="457200" algn="just">
              <a:lnSpc>
                <a:spcPct val="130000"/>
              </a:lnSpc>
              <a:buNone/>
            </a:pPr>
            <a:r>
              <a:rPr lang="en-US" altLang="zh-CN" sz="1600" dirty="0">
                <a:latin typeface="宋体" pitchFamily="2" charset="-122"/>
                <a:ea typeface="宋体" pitchFamily="2" charset="-122"/>
              </a:rPr>
              <a:t>1. </a:t>
            </a:r>
            <a:r>
              <a:rPr lang="zh-CN" altLang="en-US" sz="1600" dirty="0">
                <a:latin typeface="宋体" pitchFamily="2" charset="-122"/>
                <a:ea typeface="宋体" pitchFamily="2" charset="-122"/>
              </a:rPr>
              <a:t>文件格式</a:t>
            </a:r>
          </a:p>
          <a:p>
            <a:pPr indent="457200" algn="just">
              <a:lnSpc>
                <a:spcPct val="130000"/>
              </a:lnSpc>
              <a:buNone/>
            </a:pPr>
            <a:r>
              <a:rPr lang="zh-CN" altLang="en-US" sz="1600" dirty="0">
                <a:latin typeface="宋体" pitchFamily="2" charset="-122"/>
                <a:ea typeface="宋体" pitchFamily="2" charset="-122"/>
              </a:rPr>
              <a:t>文件格式（或文件类型）是指计算机为了存储信息而使用的对信息的特殊编码</a:t>
            </a:r>
            <a:r>
              <a:rPr lang="zh-CN" altLang="en-US" sz="1600" dirty="0" smtClean="0">
                <a:latin typeface="宋体" pitchFamily="2" charset="-122"/>
                <a:ea typeface="宋体" pitchFamily="2" charset="-122"/>
              </a:rPr>
              <a:t>方式。</a:t>
            </a:r>
            <a:endParaRPr lang="zh-CN" altLang="en-US" sz="1600" dirty="0">
              <a:latin typeface="宋体" pitchFamily="2" charset="-122"/>
              <a:ea typeface="宋体" pitchFamily="2" charset="-122"/>
            </a:endParaRPr>
          </a:p>
          <a:p>
            <a:pPr indent="457200" algn="just">
              <a:lnSpc>
                <a:spcPct val="130000"/>
              </a:lnSpc>
              <a:buNone/>
            </a:pPr>
            <a:r>
              <a:rPr lang="en-US" altLang="zh-CN" sz="1600" dirty="0">
                <a:latin typeface="宋体" pitchFamily="2" charset="-122"/>
                <a:ea typeface="宋体" pitchFamily="2" charset="-122"/>
              </a:rPr>
              <a:t>2. </a:t>
            </a:r>
            <a:r>
              <a:rPr lang="zh-CN" altLang="en-US" sz="1600" dirty="0">
                <a:latin typeface="宋体" pitchFamily="2" charset="-122"/>
                <a:ea typeface="宋体" pitchFamily="2" charset="-122"/>
              </a:rPr>
              <a:t>作用</a:t>
            </a:r>
          </a:p>
          <a:p>
            <a:pPr indent="457200" algn="just">
              <a:lnSpc>
                <a:spcPct val="130000"/>
              </a:lnSpc>
              <a:buNone/>
            </a:pPr>
            <a:r>
              <a:rPr lang="zh-CN" altLang="en-US" sz="1600" dirty="0">
                <a:latin typeface="宋体" pitchFamily="2" charset="-122"/>
                <a:ea typeface="宋体" pitchFamily="2" charset="-122"/>
              </a:rPr>
              <a:t>有些文件格式被设计用于存储特殊的数据</a:t>
            </a:r>
            <a:r>
              <a:rPr lang="zh-CN" altLang="en-US" sz="1600" dirty="0" smtClean="0">
                <a:latin typeface="宋体" pitchFamily="2" charset="-122"/>
                <a:ea typeface="宋体" pitchFamily="2" charset="-122"/>
              </a:rPr>
              <a:t>，同</a:t>
            </a:r>
            <a:r>
              <a:rPr lang="zh-CN" altLang="en-US" sz="1600" dirty="0">
                <a:latin typeface="宋体" pitchFamily="2" charset="-122"/>
                <a:ea typeface="宋体" pitchFamily="2" charset="-122"/>
              </a:rPr>
              <a:t>一个文件格式，用不同的程序处理可能产生截然不同的结果</a:t>
            </a:r>
            <a:r>
              <a:rPr lang="zh-CN" altLang="en-US" sz="1600" dirty="0" smtClean="0">
                <a:latin typeface="宋体" pitchFamily="2" charset="-122"/>
                <a:ea typeface="宋体" pitchFamily="2" charset="-122"/>
              </a:rPr>
              <a:t>。</a:t>
            </a:r>
            <a:endParaRPr lang="en-US" altLang="zh-CN" sz="1600" dirty="0" smtClean="0">
              <a:latin typeface="宋体" pitchFamily="2" charset="-122"/>
              <a:ea typeface="宋体" pitchFamily="2" charset="-122"/>
            </a:endParaRPr>
          </a:p>
          <a:p>
            <a:pPr indent="457200" algn="just">
              <a:lnSpc>
                <a:spcPct val="130000"/>
              </a:lnSpc>
              <a:buNone/>
            </a:pPr>
            <a:r>
              <a:rPr lang="en-US" altLang="zh-CN" sz="1600" dirty="0" smtClean="0">
                <a:latin typeface="宋体" pitchFamily="2" charset="-122"/>
                <a:ea typeface="宋体" pitchFamily="2" charset="-122"/>
              </a:rPr>
              <a:t>3</a:t>
            </a:r>
            <a:r>
              <a:rPr lang="en-US" altLang="zh-CN" sz="1600" dirty="0">
                <a:latin typeface="宋体" pitchFamily="2" charset="-122"/>
                <a:ea typeface="宋体" pitchFamily="2" charset="-122"/>
              </a:rPr>
              <a:t>. </a:t>
            </a:r>
            <a:r>
              <a:rPr lang="zh-CN" altLang="en-US" sz="1600" dirty="0">
                <a:latin typeface="宋体" pitchFamily="2" charset="-122"/>
                <a:ea typeface="宋体" pitchFamily="2" charset="-122"/>
              </a:rPr>
              <a:t>扩展名</a:t>
            </a:r>
          </a:p>
          <a:p>
            <a:pPr indent="457200" algn="just">
              <a:lnSpc>
                <a:spcPct val="130000"/>
              </a:lnSpc>
              <a:buNone/>
            </a:pPr>
            <a:r>
              <a:rPr lang="zh-CN" altLang="en-US" sz="1600" dirty="0" smtClean="0">
                <a:latin typeface="宋体" pitchFamily="2" charset="-122"/>
                <a:ea typeface="宋体" pitchFamily="2" charset="-122"/>
              </a:rPr>
              <a:t>扩展名</a:t>
            </a:r>
            <a:r>
              <a:rPr lang="zh-CN" altLang="en-US" sz="1600" dirty="0">
                <a:latin typeface="宋体" pitchFamily="2" charset="-122"/>
                <a:ea typeface="宋体" pitchFamily="2" charset="-122"/>
              </a:rPr>
              <a:t>是指文件名中最后一个点（</a:t>
            </a:r>
            <a:r>
              <a:rPr lang="en-US" altLang="zh-CN" sz="1600" dirty="0">
                <a:latin typeface="宋体" pitchFamily="2" charset="-122"/>
                <a:ea typeface="宋体" pitchFamily="2" charset="-122"/>
              </a:rPr>
              <a:t>.</a:t>
            </a:r>
            <a:r>
              <a:rPr lang="zh-CN" altLang="en-US" sz="1600" dirty="0">
                <a:latin typeface="宋体" pitchFamily="2" charset="-122"/>
                <a:ea typeface="宋体" pitchFamily="2" charset="-122"/>
              </a:rPr>
              <a:t>）号后的字母序列。</a:t>
            </a:r>
            <a:r>
              <a:rPr lang="zh-CN" altLang="en-US" sz="1600" dirty="0" smtClean="0">
                <a:latin typeface="宋体" pitchFamily="2" charset="-122"/>
                <a:ea typeface="宋体" pitchFamily="2" charset="-122"/>
              </a:rPr>
              <a:t>例如</a:t>
            </a:r>
            <a:r>
              <a:rPr lang="en-US" altLang="zh-CN" sz="1600" dirty="0" smtClean="0">
                <a:latin typeface="宋体" pitchFamily="2" charset="-122"/>
                <a:ea typeface="宋体" pitchFamily="2" charset="-122"/>
              </a:rPr>
              <a:t>HTML </a:t>
            </a:r>
            <a:r>
              <a:rPr lang="zh-CN" altLang="en-US" sz="1600" dirty="0">
                <a:latin typeface="宋体" pitchFamily="2" charset="-122"/>
                <a:ea typeface="宋体" pitchFamily="2" charset="-122"/>
              </a:rPr>
              <a:t>文件通过</a:t>
            </a:r>
            <a:r>
              <a:rPr lang="en-US" altLang="zh-CN" sz="1600" dirty="0">
                <a:latin typeface="宋体" pitchFamily="2" charset="-122"/>
                <a:ea typeface="宋体" pitchFamily="2" charset="-122"/>
              </a:rPr>
              <a:t>.html</a:t>
            </a:r>
            <a:r>
              <a:rPr lang="zh-CN" altLang="en-US" sz="1600" dirty="0">
                <a:latin typeface="宋体" pitchFamily="2" charset="-122"/>
                <a:ea typeface="宋体" pitchFamily="2" charset="-122"/>
              </a:rPr>
              <a:t>扩展名识别；</a:t>
            </a:r>
            <a:r>
              <a:rPr lang="en-US" altLang="zh-CN" sz="1600" dirty="0">
                <a:latin typeface="宋体" pitchFamily="2" charset="-122"/>
                <a:ea typeface="宋体" pitchFamily="2" charset="-122"/>
              </a:rPr>
              <a:t>GIF</a:t>
            </a:r>
            <a:r>
              <a:rPr lang="zh-CN" altLang="en-US" sz="1600" dirty="0">
                <a:latin typeface="宋体" pitchFamily="2" charset="-122"/>
                <a:ea typeface="宋体" pitchFamily="2" charset="-122"/>
              </a:rPr>
              <a:t>图形文件用</a:t>
            </a:r>
            <a:r>
              <a:rPr lang="en-US" altLang="zh-CN" sz="1600" dirty="0">
                <a:latin typeface="宋体" pitchFamily="2" charset="-122"/>
                <a:ea typeface="宋体" pitchFamily="2" charset="-122"/>
              </a:rPr>
              <a:t>.gif</a:t>
            </a:r>
            <a:r>
              <a:rPr lang="zh-CN" altLang="en-US" sz="1600" dirty="0">
                <a:latin typeface="宋体" pitchFamily="2" charset="-122"/>
                <a:ea typeface="宋体" pitchFamily="2" charset="-122"/>
              </a:rPr>
              <a:t>扩展名识别</a:t>
            </a:r>
            <a:r>
              <a:rPr lang="zh-CN" altLang="en-US" sz="1600" dirty="0" smtClean="0">
                <a:latin typeface="宋体" pitchFamily="2" charset="-122"/>
                <a:ea typeface="宋体" pitchFamily="2" charset="-122"/>
              </a:rPr>
              <a:t>。</a:t>
            </a:r>
          </a:p>
        </p:txBody>
      </p:sp>
    </p:spTree>
    <p:extLst>
      <p:ext uri="{BB962C8B-B14F-4D97-AF65-F5344CB8AC3E}">
        <p14:creationId xmlns:p14="http://schemas.microsoft.com/office/powerpoint/2010/main" val="46489586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做一做</a:t>
            </a:r>
            <a:endParaRPr lang="en-US" altLang="zh-CN" sz="2800" b="1" dirty="0" smtClean="0">
              <a:solidFill>
                <a:schemeClr val="bg2">
                  <a:lumMod val="50000"/>
                </a:schemeClr>
              </a:solidFill>
            </a:endParaRPr>
          </a:p>
          <a:p>
            <a:pPr marL="0" indent="457200" algn="just">
              <a:lnSpc>
                <a:spcPct val="130000"/>
              </a:lnSpc>
              <a:buNone/>
            </a:pPr>
            <a:r>
              <a:rPr lang="en-US" altLang="zh-CN" sz="2400" dirty="0">
                <a:latin typeface="宋体" pitchFamily="2" charset="-122"/>
                <a:ea typeface="宋体" pitchFamily="2" charset="-122"/>
              </a:rPr>
              <a:t>1. </a:t>
            </a:r>
            <a:r>
              <a:rPr lang="zh-CN" altLang="en-US" sz="2400" dirty="0">
                <a:latin typeface="宋体" pitchFamily="2" charset="-122"/>
                <a:ea typeface="宋体" pitchFamily="2" charset="-122"/>
              </a:rPr>
              <a:t>从网上下载一些</a:t>
            </a:r>
            <a:r>
              <a:rPr lang="en-US" altLang="zh-CN" sz="2400" dirty="0">
                <a:latin typeface="宋体" pitchFamily="2" charset="-122"/>
                <a:ea typeface="宋体" pitchFamily="2" charset="-122"/>
              </a:rPr>
              <a:t>AVI</a:t>
            </a:r>
            <a:r>
              <a:rPr lang="zh-CN" altLang="en-US" sz="2400" dirty="0">
                <a:latin typeface="宋体" pitchFamily="2" charset="-122"/>
                <a:ea typeface="宋体" pitchFamily="2" charset="-122"/>
              </a:rPr>
              <a:t>格式或</a:t>
            </a:r>
            <a:r>
              <a:rPr lang="en-US" altLang="zh-CN" sz="2400" dirty="0">
                <a:latin typeface="宋体" pitchFamily="2" charset="-122"/>
                <a:ea typeface="宋体" pitchFamily="2" charset="-122"/>
              </a:rPr>
              <a:t>RM</a:t>
            </a:r>
            <a:r>
              <a:rPr lang="zh-CN" altLang="en-US" sz="2400" dirty="0">
                <a:latin typeface="宋体" pitchFamily="2" charset="-122"/>
                <a:ea typeface="宋体" pitchFamily="2" charset="-122"/>
              </a:rPr>
              <a:t>的视频，并转换成</a:t>
            </a:r>
            <a:r>
              <a:rPr lang="en-US" altLang="zh-CN" sz="2400" dirty="0">
                <a:latin typeface="宋体" pitchFamily="2" charset="-122"/>
                <a:ea typeface="宋体" pitchFamily="2" charset="-122"/>
              </a:rPr>
              <a:t>MP4</a:t>
            </a:r>
            <a:r>
              <a:rPr lang="zh-CN" altLang="en-US" sz="2400" dirty="0">
                <a:latin typeface="宋体" pitchFamily="2" charset="-122"/>
                <a:ea typeface="宋体" pitchFamily="2" charset="-122"/>
              </a:rPr>
              <a:t>格式。</a:t>
            </a:r>
          </a:p>
          <a:p>
            <a:pPr marL="0" indent="457200" algn="just">
              <a:lnSpc>
                <a:spcPct val="130000"/>
              </a:lnSpc>
              <a:buNone/>
            </a:pPr>
            <a:r>
              <a:rPr lang="en-US" altLang="zh-CN" sz="2400" dirty="0">
                <a:latin typeface="宋体" pitchFamily="2" charset="-122"/>
                <a:ea typeface="宋体" pitchFamily="2" charset="-122"/>
              </a:rPr>
              <a:t>2. </a:t>
            </a:r>
            <a:r>
              <a:rPr lang="zh-CN" altLang="en-US" sz="2400" dirty="0">
                <a:latin typeface="宋体" pitchFamily="2" charset="-122"/>
                <a:ea typeface="宋体" pitchFamily="2" charset="-122"/>
              </a:rPr>
              <a:t>从网上下载一些</a:t>
            </a:r>
            <a:r>
              <a:rPr lang="en-US" altLang="zh-CN" sz="2400" dirty="0">
                <a:latin typeface="宋体" pitchFamily="2" charset="-122"/>
                <a:ea typeface="宋体" pitchFamily="2" charset="-122"/>
              </a:rPr>
              <a:t>WAV</a:t>
            </a:r>
            <a:r>
              <a:rPr lang="zh-CN" altLang="en-US" sz="2400" dirty="0">
                <a:latin typeface="宋体" pitchFamily="2" charset="-122"/>
                <a:ea typeface="宋体" pitchFamily="2" charset="-122"/>
              </a:rPr>
              <a:t>格式的歌曲并转换成</a:t>
            </a:r>
            <a:r>
              <a:rPr lang="en-US" altLang="zh-CN" sz="2400" dirty="0">
                <a:latin typeface="宋体" pitchFamily="2" charset="-122"/>
                <a:ea typeface="宋体" pitchFamily="2" charset="-122"/>
              </a:rPr>
              <a:t>MP3</a:t>
            </a:r>
            <a:r>
              <a:rPr lang="zh-CN" altLang="en-US" sz="2400" dirty="0">
                <a:latin typeface="宋体" pitchFamily="2" charset="-122"/>
                <a:ea typeface="宋体" pitchFamily="2" charset="-122"/>
              </a:rPr>
              <a:t>格式。</a:t>
            </a:r>
          </a:p>
          <a:p>
            <a:pPr marL="0" indent="457200" algn="just">
              <a:lnSpc>
                <a:spcPct val="130000"/>
              </a:lnSpc>
              <a:buNone/>
            </a:pPr>
            <a:r>
              <a:rPr lang="en-US" altLang="zh-CN" sz="2400" dirty="0">
                <a:latin typeface="宋体" pitchFamily="2" charset="-122"/>
                <a:ea typeface="宋体" pitchFamily="2" charset="-122"/>
              </a:rPr>
              <a:t>3. </a:t>
            </a:r>
            <a:r>
              <a:rPr lang="zh-CN" altLang="en-US" sz="2400" dirty="0">
                <a:latin typeface="宋体" pitchFamily="2" charset="-122"/>
                <a:ea typeface="宋体" pitchFamily="2" charset="-122"/>
              </a:rPr>
              <a:t>从网上下载一些</a:t>
            </a:r>
            <a:r>
              <a:rPr lang="en-US" altLang="zh-CN" sz="2400" dirty="0">
                <a:latin typeface="宋体" pitchFamily="2" charset="-122"/>
                <a:ea typeface="宋体" pitchFamily="2" charset="-122"/>
              </a:rPr>
              <a:t>JPG</a:t>
            </a:r>
            <a:r>
              <a:rPr lang="zh-CN" altLang="en-US" sz="2400" dirty="0">
                <a:latin typeface="宋体" pitchFamily="2" charset="-122"/>
                <a:ea typeface="宋体" pitchFamily="2" charset="-122"/>
              </a:rPr>
              <a:t>格式的图片并转换成</a:t>
            </a:r>
            <a:r>
              <a:rPr lang="en-US" altLang="zh-CN" sz="2400" dirty="0">
                <a:latin typeface="宋体" pitchFamily="2" charset="-122"/>
                <a:ea typeface="宋体" pitchFamily="2" charset="-122"/>
              </a:rPr>
              <a:t>PNG</a:t>
            </a:r>
            <a:r>
              <a:rPr lang="zh-CN" altLang="en-US" sz="2400" dirty="0">
                <a:latin typeface="宋体" pitchFamily="2" charset="-122"/>
                <a:ea typeface="宋体" pitchFamily="2" charset="-122"/>
              </a:rPr>
              <a:t>格式。</a:t>
            </a:r>
          </a:p>
          <a:p>
            <a:pPr marL="0" indent="457200" algn="just">
              <a:lnSpc>
                <a:spcPct val="130000"/>
              </a:lnSpc>
              <a:buNone/>
            </a:pPr>
            <a:r>
              <a:rPr lang="en-US" altLang="zh-CN" sz="2400" dirty="0">
                <a:latin typeface="宋体" pitchFamily="2" charset="-122"/>
                <a:ea typeface="宋体" pitchFamily="2" charset="-122"/>
              </a:rPr>
              <a:t>4. </a:t>
            </a:r>
            <a:r>
              <a:rPr lang="zh-CN" altLang="en-US" sz="2400" dirty="0">
                <a:latin typeface="宋体" pitchFamily="2" charset="-122"/>
                <a:ea typeface="宋体" pitchFamily="2" charset="-122"/>
              </a:rPr>
              <a:t>从网上下载一些</a:t>
            </a:r>
            <a:r>
              <a:rPr lang="en-US" altLang="zh-CN" sz="2400" dirty="0">
                <a:latin typeface="宋体" pitchFamily="2" charset="-122"/>
                <a:ea typeface="宋体" pitchFamily="2" charset="-122"/>
              </a:rPr>
              <a:t>GIF</a:t>
            </a:r>
            <a:r>
              <a:rPr lang="zh-CN" altLang="en-US" sz="2400" dirty="0">
                <a:latin typeface="宋体" pitchFamily="2" charset="-122"/>
                <a:ea typeface="宋体" pitchFamily="2" charset="-122"/>
              </a:rPr>
              <a:t>格式的图片并转换成</a:t>
            </a:r>
            <a:r>
              <a:rPr lang="en-US" altLang="zh-CN" sz="2400" dirty="0">
                <a:latin typeface="宋体" pitchFamily="2" charset="-122"/>
                <a:ea typeface="宋体" pitchFamily="2" charset="-122"/>
              </a:rPr>
              <a:t>BMP</a:t>
            </a:r>
            <a:r>
              <a:rPr lang="zh-CN" altLang="en-US" sz="2400" dirty="0">
                <a:latin typeface="宋体" pitchFamily="2" charset="-122"/>
                <a:ea typeface="宋体" pitchFamily="2" charset="-122"/>
              </a:rPr>
              <a:t>格式。</a:t>
            </a:r>
            <a:endParaRPr lang="zh-CN" altLang="zh-CN" sz="2400" dirty="0">
              <a:latin typeface="宋体" pitchFamily="2" charset="-122"/>
              <a:ea typeface="宋体" pitchFamily="2" charset="-122"/>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5</a:t>
            </a:r>
            <a:r>
              <a:rPr lang="zh-CN" altLang="en-US" dirty="0">
                <a:solidFill>
                  <a:schemeClr val="bg2">
                    <a:lumMod val="50000"/>
                  </a:schemeClr>
                </a:solidFill>
              </a:rPr>
              <a:t>　文件格式</a:t>
            </a:r>
            <a:r>
              <a:rPr lang="zh-CN" altLang="en-US" dirty="0" smtClean="0">
                <a:solidFill>
                  <a:schemeClr val="bg2">
                    <a:lumMod val="50000"/>
                  </a:schemeClr>
                </a:solidFill>
              </a:rPr>
              <a:t>转换</a:t>
            </a:r>
            <a:r>
              <a:rPr lang="en-US" altLang="zh-CN" dirty="0">
                <a:solidFill>
                  <a:schemeClr val="bg2">
                    <a:lumMod val="50000"/>
                  </a:schemeClr>
                </a:solidFill>
              </a:rPr>
              <a:t>——</a:t>
            </a:r>
            <a:r>
              <a:rPr lang="zh-CN" altLang="en-US" dirty="0" smtClean="0">
                <a:solidFill>
                  <a:schemeClr val="bg2">
                    <a:lumMod val="50000"/>
                  </a:schemeClr>
                </a:solidFill>
              </a:rPr>
              <a:t>格式</a:t>
            </a:r>
            <a:r>
              <a:rPr lang="zh-CN" altLang="en-US" dirty="0">
                <a:solidFill>
                  <a:schemeClr val="bg2">
                    <a:lumMod val="50000"/>
                  </a:schemeClr>
                </a:solidFill>
              </a:rPr>
              <a:t>工厂</a:t>
            </a:r>
          </a:p>
        </p:txBody>
      </p:sp>
    </p:spTree>
    <p:extLst>
      <p:ext uri="{BB962C8B-B14F-4D97-AF65-F5344CB8AC3E}">
        <p14:creationId xmlns:p14="http://schemas.microsoft.com/office/powerpoint/2010/main" val="4271228053"/>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fontScale="92500"/>
          </a:bodyPr>
          <a:lstStyle/>
          <a:p>
            <a:pPr marL="0" indent="0">
              <a:lnSpc>
                <a:spcPct val="160000"/>
              </a:lnSpc>
              <a:buNone/>
            </a:pPr>
            <a:r>
              <a:rPr lang="zh-CN" altLang="en-US" sz="2800" b="1" dirty="0" smtClean="0">
                <a:solidFill>
                  <a:schemeClr val="bg2">
                    <a:lumMod val="50000"/>
                  </a:schemeClr>
                </a:solidFill>
              </a:rPr>
              <a:t>任务分析</a:t>
            </a:r>
            <a:endParaRPr lang="en-US" altLang="zh-CN" sz="2800" b="1" dirty="0" smtClean="0">
              <a:solidFill>
                <a:schemeClr val="bg2">
                  <a:lumMod val="50000"/>
                </a:schemeClr>
              </a:solidFill>
            </a:endParaRPr>
          </a:p>
          <a:p>
            <a:pPr marL="109538" indent="603250" algn="just">
              <a:lnSpc>
                <a:spcPct val="150000"/>
              </a:lnSpc>
              <a:buNone/>
            </a:pPr>
            <a:r>
              <a:rPr lang="en-US" altLang="zh-CN" sz="2400" dirty="0">
                <a:latin typeface="宋体" pitchFamily="2" charset="-122"/>
                <a:ea typeface="宋体" pitchFamily="2" charset="-122"/>
              </a:rPr>
              <a:t>Word</a:t>
            </a:r>
            <a:r>
              <a:rPr lang="zh-CN" altLang="en-US" sz="2400" dirty="0">
                <a:latin typeface="宋体" pitchFamily="2" charset="-122"/>
                <a:ea typeface="宋体" pitchFamily="2" charset="-122"/>
              </a:rPr>
              <a:t>文档转换成</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文档有各种好处，首先有的计算机不支持</a:t>
            </a:r>
            <a:r>
              <a:rPr lang="en-US" altLang="zh-CN" sz="2400" dirty="0">
                <a:latin typeface="宋体" pitchFamily="2" charset="-122"/>
                <a:ea typeface="宋体" pitchFamily="2" charset="-122"/>
              </a:rPr>
              <a:t>Word</a:t>
            </a:r>
            <a:r>
              <a:rPr lang="zh-CN" altLang="en-US" sz="2400" dirty="0">
                <a:latin typeface="宋体" pitchFamily="2" charset="-122"/>
                <a:ea typeface="宋体" pitchFamily="2" charset="-122"/>
              </a:rPr>
              <a:t>文档，或者只</a:t>
            </a:r>
            <a:r>
              <a:rPr lang="zh-CN" altLang="en-US" sz="2400" dirty="0" smtClean="0">
                <a:latin typeface="宋体" pitchFamily="2" charset="-122"/>
                <a:ea typeface="宋体" pitchFamily="2" charset="-122"/>
              </a:rPr>
              <a:t>支持一部分 </a:t>
            </a:r>
            <a:r>
              <a:rPr lang="en-US" altLang="zh-CN" sz="2400" dirty="0">
                <a:latin typeface="宋体" pitchFamily="2" charset="-122"/>
                <a:ea typeface="宋体" pitchFamily="2" charset="-122"/>
              </a:rPr>
              <a:t>Word</a:t>
            </a:r>
            <a:r>
              <a:rPr lang="zh-CN" altLang="en-US" sz="2400" dirty="0">
                <a:latin typeface="宋体" pitchFamily="2" charset="-122"/>
                <a:ea typeface="宋体" pitchFamily="2" charset="-122"/>
              </a:rPr>
              <a:t>格式，例如，只支持</a:t>
            </a:r>
            <a:r>
              <a:rPr lang="en-US" altLang="zh-CN" sz="2400" dirty="0">
                <a:latin typeface="宋体" pitchFamily="2" charset="-122"/>
                <a:ea typeface="宋体" pitchFamily="2" charset="-122"/>
              </a:rPr>
              <a:t>doc</a:t>
            </a:r>
            <a:r>
              <a:rPr lang="zh-CN" altLang="en-US" sz="2400" dirty="0">
                <a:latin typeface="宋体" pitchFamily="2" charset="-122"/>
                <a:ea typeface="宋体" pitchFamily="2" charset="-122"/>
              </a:rPr>
              <a:t>格式而不支持</a:t>
            </a:r>
            <a:r>
              <a:rPr lang="en-US" altLang="zh-CN" sz="2400" dirty="0" err="1">
                <a:latin typeface="宋体" pitchFamily="2" charset="-122"/>
                <a:ea typeface="宋体" pitchFamily="2" charset="-122"/>
              </a:rPr>
              <a:t>docx</a:t>
            </a:r>
            <a:r>
              <a:rPr lang="zh-CN" altLang="en-US" sz="2400" dirty="0">
                <a:latin typeface="宋体" pitchFamily="2" charset="-122"/>
                <a:ea typeface="宋体" pitchFamily="2" charset="-122"/>
              </a:rPr>
              <a:t>格式。转换成</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文档以后，就</a:t>
            </a:r>
            <a:r>
              <a:rPr lang="zh-CN" altLang="en-US" sz="2400" dirty="0" smtClean="0">
                <a:latin typeface="宋体" pitchFamily="2" charset="-122"/>
                <a:ea typeface="宋体" pitchFamily="2" charset="-122"/>
              </a:rPr>
              <a:t>可以</a:t>
            </a:r>
            <a:r>
              <a:rPr lang="zh-CN" altLang="en-US" sz="2400" dirty="0">
                <a:latin typeface="宋体" pitchFamily="2" charset="-122"/>
                <a:ea typeface="宋体" pitchFamily="2" charset="-122"/>
              </a:rPr>
              <a:t>使用 </a:t>
            </a:r>
            <a:r>
              <a:rPr lang="en-US" altLang="zh-CN" sz="2400" dirty="0">
                <a:latin typeface="宋体" pitchFamily="2" charset="-122"/>
                <a:ea typeface="宋体" pitchFamily="2" charset="-122"/>
              </a:rPr>
              <a:t>PDF </a:t>
            </a:r>
            <a:r>
              <a:rPr lang="zh-CN" altLang="en-US" sz="2400" dirty="0">
                <a:latin typeface="宋体" pitchFamily="2" charset="-122"/>
                <a:ea typeface="宋体" pitchFamily="2" charset="-122"/>
              </a:rPr>
              <a:t>软件打开，而不必使用</a:t>
            </a:r>
            <a:r>
              <a:rPr lang="en-US" altLang="zh-CN" sz="2400" dirty="0">
                <a:latin typeface="宋体" pitchFamily="2" charset="-122"/>
                <a:ea typeface="宋体" pitchFamily="2" charset="-122"/>
              </a:rPr>
              <a:t>Word</a:t>
            </a:r>
            <a:r>
              <a:rPr lang="zh-CN" altLang="en-US" sz="2400" dirty="0">
                <a:latin typeface="宋体" pitchFamily="2" charset="-122"/>
                <a:ea typeface="宋体" pitchFamily="2" charset="-122"/>
              </a:rPr>
              <a:t>了。在打印的时候，</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格式也不会发生变化。</a:t>
            </a:r>
            <a:r>
              <a:rPr lang="zh-CN" altLang="en-US" sz="2400" dirty="0" smtClean="0">
                <a:latin typeface="宋体" pitchFamily="2" charset="-122"/>
                <a:ea typeface="宋体" pitchFamily="2" charset="-122"/>
              </a:rPr>
              <a:t>而有些</a:t>
            </a:r>
            <a:r>
              <a:rPr lang="zh-CN" altLang="en-US" sz="2400" dirty="0">
                <a:latin typeface="宋体" pitchFamily="2" charset="-122"/>
                <a:ea typeface="宋体" pitchFamily="2" charset="-122"/>
              </a:rPr>
              <a:t>时候为了方便编辑，也需要把</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文档转换成</a:t>
            </a:r>
            <a:r>
              <a:rPr lang="en-US" altLang="zh-CN" sz="2400" dirty="0">
                <a:latin typeface="宋体" pitchFamily="2" charset="-122"/>
                <a:ea typeface="宋体" pitchFamily="2" charset="-122"/>
              </a:rPr>
              <a:t>Word</a:t>
            </a:r>
            <a:r>
              <a:rPr lang="zh-CN" altLang="en-US" sz="2400" dirty="0">
                <a:latin typeface="宋体" pitchFamily="2" charset="-122"/>
                <a:ea typeface="宋体" pitchFamily="2" charset="-122"/>
              </a:rPr>
              <a:t>文档，总之应该“来去自如”</a:t>
            </a:r>
            <a:r>
              <a:rPr lang="zh-CN" altLang="en-US" sz="2400" dirty="0" smtClean="0">
                <a:latin typeface="宋体" pitchFamily="2" charset="-122"/>
                <a:ea typeface="宋体" pitchFamily="2" charset="-122"/>
              </a:rPr>
              <a:t>才能满足</a:t>
            </a:r>
            <a:r>
              <a:rPr lang="zh-CN" altLang="en-US" sz="2400" dirty="0">
                <a:latin typeface="宋体" pitchFamily="2" charset="-122"/>
                <a:ea typeface="宋体" pitchFamily="2" charset="-122"/>
              </a:rPr>
              <a:t>不同情况的需求。</a:t>
            </a:r>
          </a:p>
        </p:txBody>
      </p:sp>
      <p:sp>
        <p:nvSpPr>
          <p:cNvPr id="3" name="标题 2"/>
          <p:cNvSpPr>
            <a:spLocks noGrp="1"/>
          </p:cNvSpPr>
          <p:nvPr>
            <p:ph type="title"/>
          </p:nvPr>
        </p:nvSpPr>
        <p:spPr>
          <a:xfrm>
            <a:off x="179512" y="260648"/>
            <a:ext cx="8964488" cy="1143000"/>
          </a:xfrm>
        </p:spPr>
        <p:txBody>
          <a:bodyPr>
            <a:noAutofit/>
          </a:bodyPr>
          <a:lstStyle/>
          <a:p>
            <a:r>
              <a:rPr lang="zh-CN" altLang="en-US" sz="3200" dirty="0" smtClean="0">
                <a:solidFill>
                  <a:schemeClr val="bg2">
                    <a:lumMod val="50000"/>
                  </a:schemeClr>
                </a:solidFill>
              </a:rPr>
              <a:t>任务</a:t>
            </a:r>
            <a:r>
              <a:rPr lang="en-US" altLang="zh-CN" sz="3200" dirty="0" smtClean="0">
                <a:solidFill>
                  <a:schemeClr val="bg2">
                    <a:lumMod val="50000"/>
                  </a:schemeClr>
                </a:solidFill>
              </a:rPr>
              <a:t>6</a:t>
            </a:r>
            <a:r>
              <a:rPr lang="zh-CN" altLang="en-US" sz="3200" dirty="0">
                <a:solidFill>
                  <a:schemeClr val="bg2">
                    <a:lumMod val="50000"/>
                  </a:schemeClr>
                </a:solidFill>
              </a:rPr>
              <a:t>　文件格式</a:t>
            </a:r>
            <a:r>
              <a:rPr lang="zh-CN" altLang="en-US" sz="3200" dirty="0" smtClean="0">
                <a:solidFill>
                  <a:schemeClr val="bg2">
                    <a:lumMod val="50000"/>
                  </a:schemeClr>
                </a:solidFill>
              </a:rPr>
              <a:t>转换</a:t>
            </a:r>
            <a:r>
              <a:rPr lang="en-US" altLang="zh-CN" sz="3200" dirty="0">
                <a:solidFill>
                  <a:schemeClr val="bg2">
                    <a:lumMod val="50000"/>
                  </a:schemeClr>
                </a:solidFill>
              </a:rPr>
              <a:t>—— PDF</a:t>
            </a:r>
            <a:r>
              <a:rPr lang="zh-CN" altLang="en-US" sz="3200" dirty="0">
                <a:solidFill>
                  <a:schemeClr val="bg2">
                    <a:lumMod val="50000"/>
                  </a:schemeClr>
                </a:solidFill>
              </a:rPr>
              <a:t>与</a:t>
            </a:r>
            <a:r>
              <a:rPr lang="en-US" altLang="zh-CN" sz="3200" dirty="0">
                <a:solidFill>
                  <a:schemeClr val="bg2">
                    <a:lumMod val="50000"/>
                  </a:schemeClr>
                </a:solidFill>
              </a:rPr>
              <a:t>Word</a:t>
            </a:r>
            <a:r>
              <a:rPr lang="zh-CN" altLang="en-US" sz="3200" dirty="0">
                <a:solidFill>
                  <a:schemeClr val="bg2">
                    <a:lumMod val="50000"/>
                  </a:schemeClr>
                </a:solidFill>
              </a:rPr>
              <a:t>转换</a:t>
            </a:r>
          </a:p>
        </p:txBody>
      </p:sp>
    </p:spTree>
    <p:extLst>
      <p:ext uri="{BB962C8B-B14F-4D97-AF65-F5344CB8AC3E}">
        <p14:creationId xmlns:p14="http://schemas.microsoft.com/office/powerpoint/2010/main" val="226548696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a:bodyPr>
          <a:lstStyle/>
          <a:p>
            <a:pPr marL="0" indent="0">
              <a:lnSpc>
                <a:spcPct val="160000"/>
              </a:lnSpc>
              <a:buNone/>
            </a:pPr>
            <a:r>
              <a:rPr lang="zh-CN" altLang="en-US" sz="2800" b="1" dirty="0" smtClean="0">
                <a:solidFill>
                  <a:schemeClr val="bg2">
                    <a:lumMod val="50000"/>
                  </a:schemeClr>
                </a:solidFill>
              </a:rPr>
              <a:t>任务要点</a:t>
            </a:r>
            <a:endParaRPr lang="en-US" altLang="zh-CN" sz="2800" b="1" dirty="0" smtClean="0">
              <a:solidFill>
                <a:schemeClr val="bg2">
                  <a:lumMod val="50000"/>
                </a:schemeClr>
              </a:solidFill>
            </a:endParaRPr>
          </a:p>
          <a:p>
            <a:pPr>
              <a:lnSpc>
                <a:spcPct val="200000"/>
              </a:lnSpc>
            </a:pPr>
            <a:r>
              <a:rPr lang="zh-CN" altLang="en-US" sz="2400" dirty="0" smtClean="0">
                <a:latin typeface="宋体" pitchFamily="2" charset="-122"/>
                <a:ea typeface="宋体" pitchFamily="2" charset="-122"/>
              </a:rPr>
              <a:t>使用</a:t>
            </a:r>
            <a:r>
              <a:rPr lang="en-US" altLang="zh-CN" sz="2400" dirty="0">
                <a:latin typeface="宋体" pitchFamily="2" charset="-122"/>
                <a:ea typeface="宋体" pitchFamily="2" charset="-122"/>
              </a:rPr>
              <a:t>Word 2010</a:t>
            </a:r>
            <a:r>
              <a:rPr lang="zh-CN" altLang="en-US" sz="2400" dirty="0">
                <a:latin typeface="宋体" pitchFamily="2" charset="-122"/>
                <a:ea typeface="宋体" pitchFamily="2" charset="-122"/>
              </a:rPr>
              <a:t>自带的转换功能将</a:t>
            </a:r>
            <a:r>
              <a:rPr lang="en-US" altLang="zh-CN" sz="2400" dirty="0">
                <a:latin typeface="宋体" pitchFamily="2" charset="-122"/>
                <a:ea typeface="宋体" pitchFamily="2" charset="-122"/>
              </a:rPr>
              <a:t>Word</a:t>
            </a:r>
            <a:r>
              <a:rPr lang="zh-CN" altLang="en-US" sz="2400" dirty="0">
                <a:latin typeface="宋体" pitchFamily="2" charset="-122"/>
                <a:ea typeface="宋体" pitchFamily="2" charset="-122"/>
              </a:rPr>
              <a:t>文档转换为</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文档</a:t>
            </a:r>
          </a:p>
          <a:p>
            <a:pPr>
              <a:lnSpc>
                <a:spcPct val="200000"/>
              </a:lnSpc>
            </a:pPr>
            <a:r>
              <a:rPr lang="zh-CN" altLang="en-US" sz="2400" dirty="0" smtClean="0">
                <a:latin typeface="宋体" pitchFamily="2" charset="-122"/>
                <a:ea typeface="宋体" pitchFamily="2" charset="-122"/>
              </a:rPr>
              <a:t>利用</a:t>
            </a:r>
            <a:r>
              <a:rPr lang="zh-CN" altLang="en-US" sz="2400" dirty="0">
                <a:latin typeface="宋体" pitchFamily="2" charset="-122"/>
                <a:ea typeface="宋体" pitchFamily="2" charset="-122"/>
              </a:rPr>
              <a:t>“福昕</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转</a:t>
            </a:r>
            <a:r>
              <a:rPr lang="en-US" altLang="zh-CN" sz="2400" dirty="0">
                <a:latin typeface="宋体" pitchFamily="2" charset="-122"/>
                <a:ea typeface="宋体" pitchFamily="2" charset="-122"/>
              </a:rPr>
              <a:t>Word”</a:t>
            </a:r>
            <a:r>
              <a:rPr lang="zh-CN" altLang="en-US" sz="2400" dirty="0">
                <a:latin typeface="宋体" pitchFamily="2" charset="-122"/>
                <a:ea typeface="宋体" pitchFamily="2" charset="-122"/>
              </a:rPr>
              <a:t>把</a:t>
            </a:r>
            <a:r>
              <a:rPr lang="en-US" altLang="zh-CN" sz="2400" dirty="0">
                <a:latin typeface="宋体" pitchFamily="2" charset="-122"/>
                <a:ea typeface="宋体" pitchFamily="2" charset="-122"/>
              </a:rPr>
              <a:t>PDF</a:t>
            </a:r>
            <a:r>
              <a:rPr lang="zh-CN" altLang="en-US" sz="2400" dirty="0">
                <a:latin typeface="宋体" pitchFamily="2" charset="-122"/>
                <a:ea typeface="宋体" pitchFamily="2" charset="-122"/>
              </a:rPr>
              <a:t>文档转换成</a:t>
            </a:r>
            <a:r>
              <a:rPr lang="en-US" altLang="zh-CN" sz="2400" dirty="0">
                <a:latin typeface="宋体" pitchFamily="2" charset="-122"/>
                <a:ea typeface="宋体" pitchFamily="2" charset="-122"/>
              </a:rPr>
              <a:t>Word</a:t>
            </a:r>
            <a:r>
              <a:rPr lang="zh-CN" altLang="en-US" sz="2400" dirty="0">
                <a:latin typeface="宋体" pitchFamily="2" charset="-122"/>
                <a:ea typeface="宋体" pitchFamily="2" charset="-122"/>
              </a:rPr>
              <a:t>文档</a:t>
            </a:r>
            <a:endParaRPr lang="zh-CN" altLang="zh-CN" sz="2400" dirty="0">
              <a:latin typeface="宋体" pitchFamily="2" charset="-122"/>
              <a:ea typeface="宋体" pitchFamily="2" charset="-122"/>
            </a:endParaRPr>
          </a:p>
        </p:txBody>
      </p:sp>
      <p:sp>
        <p:nvSpPr>
          <p:cNvPr id="6" name="标题 2"/>
          <p:cNvSpPr>
            <a:spLocks noGrp="1"/>
          </p:cNvSpPr>
          <p:nvPr>
            <p:ph type="title"/>
          </p:nvPr>
        </p:nvSpPr>
        <p:spPr>
          <a:xfrm>
            <a:off x="323528" y="260648"/>
            <a:ext cx="8686800" cy="1143000"/>
          </a:xfrm>
        </p:spPr>
        <p:txBody>
          <a:bodyPr>
            <a:normAutofit/>
          </a:bodyPr>
          <a:lstStyle/>
          <a:p>
            <a:r>
              <a:rPr lang="zh-CN" altLang="en-US" sz="3200" dirty="0" smtClean="0">
                <a:solidFill>
                  <a:schemeClr val="bg2">
                    <a:lumMod val="50000"/>
                  </a:schemeClr>
                </a:solidFill>
              </a:rPr>
              <a:t>任务</a:t>
            </a:r>
            <a:r>
              <a:rPr lang="en-US" altLang="zh-CN" sz="3200" dirty="0" smtClean="0">
                <a:solidFill>
                  <a:schemeClr val="bg2">
                    <a:lumMod val="50000"/>
                  </a:schemeClr>
                </a:solidFill>
              </a:rPr>
              <a:t>6</a:t>
            </a:r>
            <a:r>
              <a:rPr lang="zh-CN" altLang="en-US" sz="3200" dirty="0">
                <a:solidFill>
                  <a:schemeClr val="bg2">
                    <a:lumMod val="50000"/>
                  </a:schemeClr>
                </a:solidFill>
              </a:rPr>
              <a:t>　文件格式</a:t>
            </a:r>
            <a:r>
              <a:rPr lang="zh-CN" altLang="en-US" sz="3200" dirty="0" smtClean="0">
                <a:solidFill>
                  <a:schemeClr val="bg2">
                    <a:lumMod val="50000"/>
                  </a:schemeClr>
                </a:solidFill>
              </a:rPr>
              <a:t>转换</a:t>
            </a:r>
            <a:r>
              <a:rPr lang="en-US" altLang="zh-CN" sz="3200" dirty="0">
                <a:solidFill>
                  <a:schemeClr val="bg2">
                    <a:lumMod val="50000"/>
                  </a:schemeClr>
                </a:solidFill>
              </a:rPr>
              <a:t>—— PDF</a:t>
            </a:r>
            <a:r>
              <a:rPr lang="zh-CN" altLang="en-US" sz="3200" dirty="0">
                <a:solidFill>
                  <a:schemeClr val="bg2">
                    <a:lumMod val="50000"/>
                  </a:schemeClr>
                </a:solidFill>
              </a:rPr>
              <a:t>与</a:t>
            </a:r>
            <a:r>
              <a:rPr lang="en-US" altLang="zh-CN" sz="3200" dirty="0">
                <a:solidFill>
                  <a:schemeClr val="bg2">
                    <a:lumMod val="50000"/>
                  </a:schemeClr>
                </a:solidFill>
              </a:rPr>
              <a:t>Word</a:t>
            </a:r>
            <a:r>
              <a:rPr lang="zh-CN" altLang="en-US" sz="3200" dirty="0">
                <a:solidFill>
                  <a:schemeClr val="bg2">
                    <a:lumMod val="50000"/>
                  </a:schemeClr>
                </a:solidFill>
              </a:rPr>
              <a:t>转换</a:t>
            </a:r>
          </a:p>
        </p:txBody>
      </p:sp>
    </p:spTree>
    <p:extLst>
      <p:ext uri="{BB962C8B-B14F-4D97-AF65-F5344CB8AC3E}">
        <p14:creationId xmlns:p14="http://schemas.microsoft.com/office/powerpoint/2010/main" val="76734456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拓展知识</a:t>
            </a:r>
            <a:endParaRPr lang="en-US" altLang="zh-CN" sz="2800" b="1" dirty="0" smtClean="0">
              <a:solidFill>
                <a:schemeClr val="bg2">
                  <a:lumMod val="50000"/>
                </a:schemeClr>
              </a:solidFill>
            </a:endParaRPr>
          </a:p>
        </p:txBody>
      </p:sp>
      <p:sp>
        <p:nvSpPr>
          <p:cNvPr id="2" name="矩形 1"/>
          <p:cNvSpPr/>
          <p:nvPr/>
        </p:nvSpPr>
        <p:spPr>
          <a:xfrm>
            <a:off x="611560" y="2276872"/>
            <a:ext cx="7776864" cy="2973122"/>
          </a:xfrm>
          <a:prstGeom prst="rect">
            <a:avLst/>
          </a:prstGeom>
        </p:spPr>
        <p:txBody>
          <a:bodyPr wrap="square">
            <a:spAutoFit/>
          </a:bodyPr>
          <a:lstStyle/>
          <a:p>
            <a:pPr indent="457200" algn="just">
              <a:lnSpc>
                <a:spcPct val="130000"/>
              </a:lnSpc>
              <a:buNone/>
            </a:pPr>
            <a:r>
              <a:rPr lang="en-US" altLang="zh-CN" sz="1600" dirty="0">
                <a:latin typeface="宋体" pitchFamily="2" charset="-122"/>
                <a:ea typeface="宋体" pitchFamily="2" charset="-122"/>
              </a:rPr>
              <a:t>PDF </a:t>
            </a:r>
            <a:r>
              <a:rPr lang="zh-CN" altLang="en-US" sz="1600" dirty="0">
                <a:latin typeface="宋体" pitchFamily="2" charset="-122"/>
                <a:ea typeface="宋体" pitchFamily="2" charset="-122"/>
              </a:rPr>
              <a:t>的全称为</a:t>
            </a:r>
            <a:r>
              <a:rPr lang="en-US" altLang="zh-CN" sz="1600" dirty="0">
                <a:latin typeface="宋体" pitchFamily="2" charset="-122"/>
                <a:ea typeface="宋体" pitchFamily="2" charset="-122"/>
              </a:rPr>
              <a:t>Portable Document Format</a:t>
            </a:r>
            <a:r>
              <a:rPr lang="zh-CN" altLang="en-US" sz="1600" dirty="0">
                <a:latin typeface="宋体" pitchFamily="2" charset="-122"/>
                <a:ea typeface="宋体" pitchFamily="2" charset="-122"/>
              </a:rPr>
              <a:t>，译为可移植文档格式，是一种电子文件</a:t>
            </a:r>
            <a:r>
              <a:rPr lang="zh-CN" altLang="en-US" sz="1600" dirty="0" smtClean="0">
                <a:latin typeface="宋体" pitchFamily="2" charset="-122"/>
                <a:ea typeface="宋体" pitchFamily="2" charset="-122"/>
              </a:rPr>
              <a:t>格式。</a:t>
            </a:r>
            <a:r>
              <a:rPr lang="en-US" altLang="zh-CN" sz="1600" dirty="0" smtClean="0">
                <a:latin typeface="宋体" pitchFamily="2" charset="-122"/>
                <a:ea typeface="宋体" pitchFamily="2" charset="-122"/>
              </a:rPr>
              <a:t>PDF</a:t>
            </a:r>
            <a:r>
              <a:rPr lang="zh-CN" altLang="en-US" sz="1600" dirty="0">
                <a:latin typeface="宋体" pitchFamily="2" charset="-122"/>
                <a:ea typeface="宋体" pitchFamily="2" charset="-122"/>
              </a:rPr>
              <a:t>文件具有如下突出特点。</a:t>
            </a:r>
          </a:p>
          <a:p>
            <a:pPr indent="457200" algn="just">
              <a:lnSpc>
                <a:spcPct val="130000"/>
              </a:lnSpc>
              <a:buNone/>
            </a:pPr>
            <a:r>
              <a:rPr lang="zh-CN" altLang="en-US" sz="1600" dirty="0">
                <a:latin typeface="宋体" pitchFamily="2" charset="-122"/>
                <a:ea typeface="宋体" pitchFamily="2" charset="-122"/>
              </a:rPr>
              <a:t>（</a:t>
            </a:r>
            <a:r>
              <a:rPr lang="en-US" altLang="zh-CN" sz="1600" dirty="0">
                <a:latin typeface="宋体" pitchFamily="2" charset="-122"/>
                <a:ea typeface="宋体" pitchFamily="2" charset="-122"/>
              </a:rPr>
              <a:t>1</a:t>
            </a:r>
            <a:r>
              <a:rPr lang="zh-CN" altLang="en-US" sz="1600" dirty="0">
                <a:latin typeface="宋体" pitchFamily="2" charset="-122"/>
                <a:ea typeface="宋体" pitchFamily="2" charset="-122"/>
              </a:rPr>
              <a:t>）具有与设备无关的页面描述和较为固定的文件结构</a:t>
            </a:r>
            <a:r>
              <a:rPr lang="zh-CN" altLang="en-US" sz="1600" dirty="0" smtClean="0">
                <a:latin typeface="宋体" pitchFamily="2" charset="-122"/>
                <a:ea typeface="宋体" pitchFamily="2" charset="-122"/>
              </a:rPr>
              <a:t>。</a:t>
            </a:r>
            <a:endParaRPr lang="zh-CN" altLang="en-US" sz="1600" dirty="0">
              <a:latin typeface="宋体" pitchFamily="2" charset="-122"/>
              <a:ea typeface="宋体" pitchFamily="2" charset="-122"/>
            </a:endParaRPr>
          </a:p>
          <a:p>
            <a:pPr indent="457200" algn="just">
              <a:lnSpc>
                <a:spcPct val="130000"/>
              </a:lnSpc>
              <a:buNone/>
            </a:pPr>
            <a:r>
              <a:rPr lang="zh-CN" altLang="en-US" sz="1600" dirty="0">
                <a:latin typeface="宋体" pitchFamily="2" charset="-122"/>
                <a:ea typeface="宋体" pitchFamily="2" charset="-122"/>
              </a:rPr>
              <a:t>（</a:t>
            </a:r>
            <a:r>
              <a:rPr lang="en-US" altLang="zh-CN" sz="1600" dirty="0">
                <a:latin typeface="宋体" pitchFamily="2" charset="-122"/>
                <a:ea typeface="宋体" pitchFamily="2" charset="-122"/>
              </a:rPr>
              <a:t>2</a:t>
            </a:r>
            <a:r>
              <a:rPr lang="zh-CN" altLang="en-US" sz="1600" dirty="0">
                <a:latin typeface="宋体" pitchFamily="2" charset="-122"/>
                <a:ea typeface="宋体" pitchFamily="2" charset="-122"/>
              </a:rPr>
              <a:t>）高效的数据压缩</a:t>
            </a:r>
            <a:r>
              <a:rPr lang="zh-CN" altLang="en-US" sz="1600" dirty="0" smtClean="0">
                <a:latin typeface="宋体" pitchFamily="2" charset="-122"/>
                <a:ea typeface="宋体" pitchFamily="2" charset="-122"/>
              </a:rPr>
              <a:t>。。</a:t>
            </a:r>
            <a:endParaRPr lang="zh-CN" altLang="en-US" sz="1600" dirty="0">
              <a:latin typeface="宋体" pitchFamily="2" charset="-122"/>
              <a:ea typeface="宋体" pitchFamily="2" charset="-122"/>
            </a:endParaRPr>
          </a:p>
          <a:p>
            <a:pPr indent="457200" algn="just">
              <a:lnSpc>
                <a:spcPct val="130000"/>
              </a:lnSpc>
              <a:buNone/>
            </a:pPr>
            <a:r>
              <a:rPr lang="zh-CN" altLang="en-US" sz="1600" dirty="0">
                <a:latin typeface="宋体" pitchFamily="2" charset="-122"/>
                <a:ea typeface="宋体" pitchFamily="2" charset="-122"/>
              </a:rPr>
              <a:t>（</a:t>
            </a:r>
            <a:r>
              <a:rPr lang="en-US" altLang="zh-CN" sz="1600" dirty="0">
                <a:latin typeface="宋体" pitchFamily="2" charset="-122"/>
                <a:ea typeface="宋体" pitchFamily="2" charset="-122"/>
              </a:rPr>
              <a:t>3</a:t>
            </a:r>
            <a:r>
              <a:rPr lang="zh-CN" altLang="en-US" sz="1600" dirty="0">
                <a:latin typeface="宋体" pitchFamily="2" charset="-122"/>
                <a:ea typeface="宋体" pitchFamily="2" charset="-122"/>
              </a:rPr>
              <a:t>）字体的独立性</a:t>
            </a:r>
            <a:r>
              <a:rPr lang="zh-CN" altLang="en-US" sz="1600" dirty="0" smtClean="0">
                <a:latin typeface="宋体" pitchFamily="2" charset="-122"/>
                <a:ea typeface="宋体" pitchFamily="2" charset="-122"/>
              </a:rPr>
              <a:t>。</a:t>
            </a:r>
            <a:endParaRPr lang="en-US" altLang="zh-CN" sz="1600" dirty="0" smtClean="0">
              <a:latin typeface="宋体" pitchFamily="2" charset="-122"/>
              <a:ea typeface="宋体" pitchFamily="2" charset="-122"/>
            </a:endParaRPr>
          </a:p>
          <a:p>
            <a:pPr indent="457200" algn="just">
              <a:lnSpc>
                <a:spcPct val="130000"/>
              </a:lnSpc>
              <a:buNone/>
            </a:pPr>
            <a:r>
              <a:rPr lang="zh-CN" altLang="en-US" sz="1600" dirty="0" smtClean="0">
                <a:latin typeface="宋体" pitchFamily="2" charset="-122"/>
                <a:ea typeface="宋体" pitchFamily="2" charset="-122"/>
              </a:rPr>
              <a:t>（</a:t>
            </a:r>
            <a:r>
              <a:rPr lang="en-US" altLang="zh-CN" sz="1600" dirty="0">
                <a:latin typeface="宋体" pitchFamily="2" charset="-122"/>
                <a:ea typeface="宋体" pitchFamily="2" charset="-122"/>
              </a:rPr>
              <a:t>4</a:t>
            </a:r>
            <a:r>
              <a:rPr lang="zh-CN" altLang="en-US" sz="1600" dirty="0">
                <a:latin typeface="宋体" pitchFamily="2" charset="-122"/>
                <a:ea typeface="宋体" pitchFamily="2" charset="-122"/>
              </a:rPr>
              <a:t>）页面的随机存取。</a:t>
            </a:r>
            <a:r>
              <a:rPr lang="en-US" altLang="zh-CN" sz="1600" dirty="0">
                <a:latin typeface="宋体" pitchFamily="2" charset="-122"/>
                <a:ea typeface="宋体" pitchFamily="2" charset="-122"/>
              </a:rPr>
              <a:t>PDF</a:t>
            </a:r>
            <a:r>
              <a:rPr lang="zh-CN" altLang="en-US" sz="1600" dirty="0">
                <a:latin typeface="宋体" pitchFamily="2" charset="-122"/>
                <a:ea typeface="宋体" pitchFamily="2" charset="-122"/>
              </a:rPr>
              <a:t>文件通过“交叉引用表”可以直接存取指定页面和指定</a:t>
            </a:r>
            <a:r>
              <a:rPr lang="zh-CN" altLang="en-US" sz="1600" dirty="0" smtClean="0">
                <a:latin typeface="宋体" pitchFamily="2" charset="-122"/>
                <a:ea typeface="宋体" pitchFamily="2" charset="-122"/>
              </a:rPr>
              <a:t>对象的</a:t>
            </a:r>
            <a:r>
              <a:rPr lang="zh-CN" altLang="en-US" sz="1600" dirty="0">
                <a:latin typeface="宋体" pitchFamily="2" charset="-122"/>
                <a:ea typeface="宋体" pitchFamily="2" charset="-122"/>
              </a:rPr>
              <a:t>信息。</a:t>
            </a:r>
          </a:p>
          <a:p>
            <a:pPr indent="457200" algn="just">
              <a:lnSpc>
                <a:spcPct val="130000"/>
              </a:lnSpc>
              <a:buNone/>
            </a:pPr>
            <a:r>
              <a:rPr lang="zh-CN" altLang="en-US" sz="1600" dirty="0">
                <a:latin typeface="宋体" pitchFamily="2" charset="-122"/>
                <a:ea typeface="宋体" pitchFamily="2" charset="-122"/>
              </a:rPr>
              <a:t>（</a:t>
            </a:r>
            <a:r>
              <a:rPr lang="en-US" altLang="zh-CN" sz="1600" dirty="0">
                <a:latin typeface="宋体" pitchFamily="2" charset="-122"/>
                <a:ea typeface="宋体" pitchFamily="2" charset="-122"/>
              </a:rPr>
              <a:t>5</a:t>
            </a:r>
            <a:r>
              <a:rPr lang="zh-CN" altLang="en-US" sz="1600" dirty="0">
                <a:latin typeface="宋体" pitchFamily="2" charset="-122"/>
                <a:ea typeface="宋体" pitchFamily="2" charset="-122"/>
              </a:rPr>
              <a:t>）支持多媒体信息。</a:t>
            </a:r>
            <a:r>
              <a:rPr lang="en-US" altLang="zh-CN" sz="1600" dirty="0">
                <a:latin typeface="宋体" pitchFamily="2" charset="-122"/>
                <a:ea typeface="宋体" pitchFamily="2" charset="-122"/>
              </a:rPr>
              <a:t>PDF</a:t>
            </a:r>
            <a:r>
              <a:rPr lang="zh-CN" altLang="en-US" sz="1600" dirty="0">
                <a:latin typeface="宋体" pitchFamily="2" charset="-122"/>
                <a:ea typeface="宋体" pitchFamily="2" charset="-122"/>
              </a:rPr>
              <a:t>文件中不仅可以包含文字、图形和图像等静态页面信息，</a:t>
            </a:r>
            <a:r>
              <a:rPr lang="zh-CN" altLang="en-US" sz="1600" dirty="0" smtClean="0">
                <a:latin typeface="宋体" pitchFamily="2" charset="-122"/>
                <a:ea typeface="宋体" pitchFamily="2" charset="-122"/>
              </a:rPr>
              <a:t>还可以</a:t>
            </a:r>
            <a:r>
              <a:rPr lang="zh-CN" altLang="en-US" sz="1600" dirty="0">
                <a:latin typeface="宋体" pitchFamily="2" charset="-122"/>
                <a:ea typeface="宋体" pitchFamily="2" charset="-122"/>
              </a:rPr>
              <a:t>包含音频、视频和超文本等动态信息。</a:t>
            </a:r>
            <a:endParaRPr lang="zh-CN" altLang="en-US" sz="1600" dirty="0" smtClean="0">
              <a:latin typeface="宋体" pitchFamily="2" charset="-122"/>
              <a:ea typeface="宋体" pitchFamily="2" charset="-122"/>
            </a:endParaRPr>
          </a:p>
        </p:txBody>
      </p:sp>
      <p:sp>
        <p:nvSpPr>
          <p:cNvPr id="6" name="标题 2"/>
          <p:cNvSpPr>
            <a:spLocks noGrp="1"/>
          </p:cNvSpPr>
          <p:nvPr>
            <p:ph type="title"/>
          </p:nvPr>
        </p:nvSpPr>
        <p:spPr>
          <a:xfrm>
            <a:off x="323528" y="260648"/>
            <a:ext cx="8686800" cy="1143000"/>
          </a:xfrm>
        </p:spPr>
        <p:txBody>
          <a:bodyPr>
            <a:normAutofit/>
          </a:bodyPr>
          <a:lstStyle/>
          <a:p>
            <a:r>
              <a:rPr lang="zh-CN" altLang="en-US" sz="3200" dirty="0" smtClean="0">
                <a:solidFill>
                  <a:schemeClr val="bg2">
                    <a:lumMod val="50000"/>
                  </a:schemeClr>
                </a:solidFill>
              </a:rPr>
              <a:t>任务</a:t>
            </a:r>
            <a:r>
              <a:rPr lang="en-US" altLang="zh-CN" sz="3200" dirty="0" smtClean="0">
                <a:solidFill>
                  <a:schemeClr val="bg2">
                    <a:lumMod val="50000"/>
                  </a:schemeClr>
                </a:solidFill>
              </a:rPr>
              <a:t>6</a:t>
            </a:r>
            <a:r>
              <a:rPr lang="zh-CN" altLang="en-US" sz="3200" dirty="0">
                <a:solidFill>
                  <a:schemeClr val="bg2">
                    <a:lumMod val="50000"/>
                  </a:schemeClr>
                </a:solidFill>
              </a:rPr>
              <a:t>　文件格式</a:t>
            </a:r>
            <a:r>
              <a:rPr lang="zh-CN" altLang="en-US" sz="3200" dirty="0" smtClean="0">
                <a:solidFill>
                  <a:schemeClr val="bg2">
                    <a:lumMod val="50000"/>
                  </a:schemeClr>
                </a:solidFill>
              </a:rPr>
              <a:t>转换</a:t>
            </a:r>
            <a:r>
              <a:rPr lang="en-US" altLang="zh-CN" sz="3200" dirty="0">
                <a:solidFill>
                  <a:schemeClr val="bg2">
                    <a:lumMod val="50000"/>
                  </a:schemeClr>
                </a:solidFill>
              </a:rPr>
              <a:t>—— PDF</a:t>
            </a:r>
            <a:r>
              <a:rPr lang="zh-CN" altLang="en-US" sz="3200" dirty="0">
                <a:solidFill>
                  <a:schemeClr val="bg2">
                    <a:lumMod val="50000"/>
                  </a:schemeClr>
                </a:solidFill>
              </a:rPr>
              <a:t>与</a:t>
            </a:r>
            <a:r>
              <a:rPr lang="en-US" altLang="zh-CN" sz="3200" dirty="0">
                <a:solidFill>
                  <a:schemeClr val="bg2">
                    <a:lumMod val="50000"/>
                  </a:schemeClr>
                </a:solidFill>
              </a:rPr>
              <a:t>Word</a:t>
            </a:r>
            <a:r>
              <a:rPr lang="zh-CN" altLang="en-US" sz="3200" dirty="0">
                <a:solidFill>
                  <a:schemeClr val="bg2">
                    <a:lumMod val="50000"/>
                  </a:schemeClr>
                </a:solidFill>
              </a:rPr>
              <a:t>转换</a:t>
            </a:r>
          </a:p>
        </p:txBody>
      </p:sp>
    </p:spTree>
    <p:extLst>
      <p:ext uri="{BB962C8B-B14F-4D97-AF65-F5344CB8AC3E}">
        <p14:creationId xmlns:p14="http://schemas.microsoft.com/office/powerpoint/2010/main" val="464895866"/>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做一做</a:t>
            </a:r>
            <a:endParaRPr lang="en-US" altLang="zh-CN" sz="2800" b="1" dirty="0" smtClean="0">
              <a:solidFill>
                <a:schemeClr val="bg2">
                  <a:lumMod val="50000"/>
                </a:schemeClr>
              </a:solidFill>
            </a:endParaRPr>
          </a:p>
          <a:p>
            <a:pPr marL="0" indent="457200" algn="just">
              <a:lnSpc>
                <a:spcPct val="130000"/>
              </a:lnSpc>
              <a:buNone/>
            </a:pPr>
            <a:r>
              <a:rPr lang="en-US" altLang="zh-CN" sz="2800" dirty="0">
                <a:latin typeface="宋体" pitchFamily="2" charset="-122"/>
                <a:ea typeface="宋体" pitchFamily="2" charset="-122"/>
              </a:rPr>
              <a:t>1. </a:t>
            </a:r>
            <a:r>
              <a:rPr lang="zh-CN" altLang="en-US" sz="2800" dirty="0">
                <a:latin typeface="宋体" pitchFamily="2" charset="-122"/>
                <a:ea typeface="宋体" pitchFamily="2" charset="-122"/>
              </a:rPr>
              <a:t>将自己计算机中常用的一些</a:t>
            </a:r>
            <a:r>
              <a:rPr lang="en-US" altLang="zh-CN" sz="2800" dirty="0">
                <a:latin typeface="宋体" pitchFamily="2" charset="-122"/>
                <a:ea typeface="宋体" pitchFamily="2" charset="-122"/>
              </a:rPr>
              <a:t>Word</a:t>
            </a:r>
            <a:r>
              <a:rPr lang="zh-CN" altLang="en-US" sz="2800" dirty="0">
                <a:latin typeface="宋体" pitchFamily="2" charset="-122"/>
                <a:ea typeface="宋体" pitchFamily="2" charset="-122"/>
              </a:rPr>
              <a:t>文档转换成</a:t>
            </a:r>
            <a:r>
              <a:rPr lang="en-US" altLang="zh-CN" sz="2800" dirty="0">
                <a:latin typeface="宋体" pitchFamily="2" charset="-122"/>
                <a:ea typeface="宋体" pitchFamily="2" charset="-122"/>
              </a:rPr>
              <a:t>PDF</a:t>
            </a:r>
            <a:r>
              <a:rPr lang="zh-CN" altLang="en-US" sz="2800" dirty="0">
                <a:latin typeface="宋体" pitchFamily="2" charset="-122"/>
                <a:ea typeface="宋体" pitchFamily="2" charset="-122"/>
              </a:rPr>
              <a:t>格式。</a:t>
            </a:r>
          </a:p>
          <a:p>
            <a:pPr marL="0" indent="457200" algn="just">
              <a:lnSpc>
                <a:spcPct val="130000"/>
              </a:lnSpc>
              <a:buNone/>
            </a:pPr>
            <a:r>
              <a:rPr lang="en-US" altLang="zh-CN" sz="2800" dirty="0">
                <a:latin typeface="宋体" pitchFamily="2" charset="-122"/>
                <a:ea typeface="宋体" pitchFamily="2" charset="-122"/>
              </a:rPr>
              <a:t>2. </a:t>
            </a:r>
            <a:r>
              <a:rPr lang="zh-CN" altLang="en-US" sz="2800" dirty="0">
                <a:latin typeface="宋体" pitchFamily="2" charset="-122"/>
                <a:ea typeface="宋体" pitchFamily="2" charset="-122"/>
              </a:rPr>
              <a:t>从网上下载一些</a:t>
            </a:r>
            <a:r>
              <a:rPr lang="en-US" altLang="zh-CN" sz="2800" dirty="0">
                <a:latin typeface="宋体" pitchFamily="2" charset="-122"/>
                <a:ea typeface="宋体" pitchFamily="2" charset="-122"/>
              </a:rPr>
              <a:t>PDF</a:t>
            </a:r>
            <a:r>
              <a:rPr lang="zh-CN" altLang="en-US" sz="2800" dirty="0">
                <a:latin typeface="宋体" pitchFamily="2" charset="-122"/>
                <a:ea typeface="宋体" pitchFamily="2" charset="-122"/>
              </a:rPr>
              <a:t>格式的技术资料，尝试转换成</a:t>
            </a:r>
            <a:r>
              <a:rPr lang="en-US" altLang="zh-CN" sz="2800" dirty="0">
                <a:latin typeface="宋体" pitchFamily="2" charset="-122"/>
                <a:ea typeface="宋体" pitchFamily="2" charset="-122"/>
              </a:rPr>
              <a:t>Word</a:t>
            </a:r>
            <a:r>
              <a:rPr lang="zh-CN" altLang="en-US" sz="2800" dirty="0">
                <a:latin typeface="宋体" pitchFamily="2" charset="-122"/>
                <a:ea typeface="宋体" pitchFamily="2" charset="-122"/>
              </a:rPr>
              <a:t>文档。</a:t>
            </a:r>
            <a:endParaRPr lang="zh-CN" altLang="zh-CN" sz="2800" dirty="0">
              <a:latin typeface="宋体" pitchFamily="2" charset="-122"/>
              <a:ea typeface="宋体" pitchFamily="2" charset="-122"/>
            </a:endParaRPr>
          </a:p>
        </p:txBody>
      </p:sp>
      <p:sp>
        <p:nvSpPr>
          <p:cNvPr id="5" name="标题 2"/>
          <p:cNvSpPr>
            <a:spLocks noGrp="1"/>
          </p:cNvSpPr>
          <p:nvPr>
            <p:ph type="title"/>
          </p:nvPr>
        </p:nvSpPr>
        <p:spPr>
          <a:xfrm>
            <a:off x="323528" y="260648"/>
            <a:ext cx="8686800" cy="1143000"/>
          </a:xfrm>
        </p:spPr>
        <p:txBody>
          <a:bodyPr>
            <a:normAutofit/>
          </a:bodyPr>
          <a:lstStyle/>
          <a:p>
            <a:r>
              <a:rPr lang="zh-CN" altLang="en-US" sz="3200" dirty="0" smtClean="0">
                <a:solidFill>
                  <a:schemeClr val="bg2">
                    <a:lumMod val="50000"/>
                  </a:schemeClr>
                </a:solidFill>
              </a:rPr>
              <a:t>任务</a:t>
            </a:r>
            <a:r>
              <a:rPr lang="en-US" altLang="zh-CN" sz="3200" dirty="0" smtClean="0">
                <a:solidFill>
                  <a:schemeClr val="bg2">
                    <a:lumMod val="50000"/>
                  </a:schemeClr>
                </a:solidFill>
              </a:rPr>
              <a:t>6</a:t>
            </a:r>
            <a:r>
              <a:rPr lang="zh-CN" altLang="en-US" sz="3200" dirty="0">
                <a:solidFill>
                  <a:schemeClr val="bg2">
                    <a:lumMod val="50000"/>
                  </a:schemeClr>
                </a:solidFill>
              </a:rPr>
              <a:t>　文件格式</a:t>
            </a:r>
            <a:r>
              <a:rPr lang="zh-CN" altLang="en-US" sz="3200" dirty="0" smtClean="0">
                <a:solidFill>
                  <a:schemeClr val="bg2">
                    <a:lumMod val="50000"/>
                  </a:schemeClr>
                </a:solidFill>
              </a:rPr>
              <a:t>转换</a:t>
            </a:r>
            <a:r>
              <a:rPr lang="en-US" altLang="zh-CN" sz="3200" dirty="0">
                <a:solidFill>
                  <a:schemeClr val="bg2">
                    <a:lumMod val="50000"/>
                  </a:schemeClr>
                </a:solidFill>
              </a:rPr>
              <a:t>—— PDF</a:t>
            </a:r>
            <a:r>
              <a:rPr lang="zh-CN" altLang="en-US" sz="3200" dirty="0">
                <a:solidFill>
                  <a:schemeClr val="bg2">
                    <a:lumMod val="50000"/>
                  </a:schemeClr>
                </a:solidFill>
              </a:rPr>
              <a:t>与</a:t>
            </a:r>
            <a:r>
              <a:rPr lang="en-US" altLang="zh-CN" sz="3200" dirty="0">
                <a:solidFill>
                  <a:schemeClr val="bg2">
                    <a:lumMod val="50000"/>
                  </a:schemeClr>
                </a:solidFill>
              </a:rPr>
              <a:t>Word</a:t>
            </a:r>
            <a:r>
              <a:rPr lang="zh-CN" altLang="en-US" sz="3200" dirty="0">
                <a:solidFill>
                  <a:schemeClr val="bg2">
                    <a:lumMod val="50000"/>
                  </a:schemeClr>
                </a:solidFill>
              </a:rPr>
              <a:t>转换</a:t>
            </a:r>
          </a:p>
        </p:txBody>
      </p:sp>
    </p:spTree>
    <p:extLst>
      <p:ext uri="{BB962C8B-B14F-4D97-AF65-F5344CB8AC3E}">
        <p14:creationId xmlns:p14="http://schemas.microsoft.com/office/powerpoint/2010/main" val="4271228053"/>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a:bodyPr>
          <a:lstStyle/>
          <a:p>
            <a:pPr marL="0" indent="0">
              <a:lnSpc>
                <a:spcPct val="160000"/>
              </a:lnSpc>
              <a:buNone/>
            </a:pPr>
            <a:r>
              <a:rPr lang="zh-CN" altLang="en-US" sz="2800" b="1" dirty="0" smtClean="0">
                <a:solidFill>
                  <a:schemeClr val="bg2">
                    <a:lumMod val="50000"/>
                  </a:schemeClr>
                </a:solidFill>
              </a:rPr>
              <a:t>任务分析</a:t>
            </a:r>
            <a:endParaRPr lang="en-US" altLang="zh-CN" sz="2800" b="1" dirty="0" smtClean="0">
              <a:solidFill>
                <a:schemeClr val="bg2">
                  <a:lumMod val="50000"/>
                </a:schemeClr>
              </a:solidFill>
            </a:endParaRPr>
          </a:p>
          <a:p>
            <a:pPr marL="109538" indent="603250" algn="just">
              <a:lnSpc>
                <a:spcPct val="150000"/>
              </a:lnSpc>
              <a:buNone/>
            </a:pPr>
            <a:r>
              <a:rPr lang="zh-CN" altLang="en-US" sz="2400" dirty="0">
                <a:latin typeface="宋体" pitchFamily="2" charset="-122"/>
                <a:ea typeface="宋体" pitchFamily="2" charset="-122"/>
              </a:rPr>
              <a:t>人们在学习、工作中经常会遇到不认识的单词，或者翻译外文资料，金山词霸是一款</a:t>
            </a:r>
            <a:r>
              <a:rPr lang="zh-CN" altLang="en-US" sz="2400" dirty="0" smtClean="0">
                <a:latin typeface="宋体" pitchFamily="2" charset="-122"/>
                <a:ea typeface="宋体" pitchFamily="2" charset="-122"/>
              </a:rPr>
              <a:t>以查询</a:t>
            </a:r>
            <a:r>
              <a:rPr lang="zh-CN" altLang="en-US" sz="2400" dirty="0">
                <a:latin typeface="宋体" pitchFamily="2" charset="-122"/>
                <a:ea typeface="宋体" pitchFamily="2" charset="-122"/>
              </a:rPr>
              <a:t>、翻译中英单词、语句为主要功能的软件，主要有词典、翻译、生词本、背单词等</a:t>
            </a:r>
            <a:r>
              <a:rPr lang="zh-CN" altLang="en-US" sz="2400" dirty="0" smtClean="0">
                <a:latin typeface="宋体" pitchFamily="2" charset="-122"/>
                <a:ea typeface="宋体" pitchFamily="2" charset="-122"/>
              </a:rPr>
              <a:t>功能</a:t>
            </a:r>
            <a:r>
              <a:rPr lang="zh-CN" altLang="en-US" sz="2400" dirty="0">
                <a:latin typeface="宋体" pitchFamily="2" charset="-122"/>
                <a:ea typeface="宋体" pitchFamily="2" charset="-122"/>
              </a:rPr>
              <a:t>。会使用它，人们的翻译任务会很轻松地完成。</a:t>
            </a:r>
          </a:p>
        </p:txBody>
      </p:sp>
      <p:sp>
        <p:nvSpPr>
          <p:cNvPr id="3" name="标题 2"/>
          <p:cNvSpPr>
            <a:spLocks noGrp="1"/>
          </p:cNvSpPr>
          <p:nvPr>
            <p:ph type="title"/>
          </p:nvPr>
        </p:nvSpPr>
        <p:spPr/>
        <p:txBody>
          <a:bodyPr>
            <a:normAutofit fontScale="90000"/>
          </a:bodyPr>
          <a:lstStyle/>
          <a:p>
            <a:r>
              <a:rPr lang="zh-CN" altLang="en-US" dirty="0" smtClean="0">
                <a:solidFill>
                  <a:schemeClr val="bg2">
                    <a:lumMod val="50000"/>
                  </a:schemeClr>
                </a:solidFill>
              </a:rPr>
              <a:t>任务</a:t>
            </a:r>
            <a:r>
              <a:rPr lang="en-US" altLang="zh-CN" dirty="0">
                <a:solidFill>
                  <a:schemeClr val="bg2">
                    <a:lumMod val="50000"/>
                  </a:schemeClr>
                </a:solidFill>
              </a:rPr>
              <a:t>7</a:t>
            </a:r>
            <a:r>
              <a:rPr lang="zh-CN" altLang="en-US" dirty="0">
                <a:solidFill>
                  <a:schemeClr val="bg2">
                    <a:lumMod val="50000"/>
                  </a:schemeClr>
                </a:solidFill>
              </a:rPr>
              <a:t>　文件翻译</a:t>
            </a:r>
            <a:r>
              <a:rPr lang="zh-CN" altLang="en-US" dirty="0" smtClean="0">
                <a:solidFill>
                  <a:schemeClr val="bg2">
                    <a:lumMod val="50000"/>
                  </a:schemeClr>
                </a:solidFill>
              </a:rPr>
              <a:t>工具</a:t>
            </a:r>
            <a:r>
              <a:rPr lang="en-US" altLang="zh-CN" sz="4400" dirty="0">
                <a:solidFill>
                  <a:schemeClr val="bg2">
                    <a:lumMod val="50000"/>
                  </a:schemeClr>
                </a:solidFill>
              </a:rPr>
              <a:t>——</a:t>
            </a:r>
            <a:r>
              <a:rPr lang="zh-CN" altLang="en-US" dirty="0" smtClean="0">
                <a:solidFill>
                  <a:schemeClr val="bg2">
                    <a:lumMod val="50000"/>
                  </a:schemeClr>
                </a:solidFill>
              </a:rPr>
              <a:t>金山</a:t>
            </a:r>
            <a:r>
              <a:rPr lang="zh-CN" altLang="en-US" dirty="0">
                <a:solidFill>
                  <a:schemeClr val="bg2">
                    <a:lumMod val="50000"/>
                  </a:schemeClr>
                </a:solidFill>
              </a:rPr>
              <a:t>词霸</a:t>
            </a:r>
          </a:p>
        </p:txBody>
      </p:sp>
    </p:spTree>
    <p:extLst>
      <p:ext uri="{BB962C8B-B14F-4D97-AF65-F5344CB8AC3E}">
        <p14:creationId xmlns:p14="http://schemas.microsoft.com/office/powerpoint/2010/main" val="226548696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a:bodyPr>
          <a:lstStyle/>
          <a:p>
            <a:pPr marL="0" indent="0">
              <a:lnSpc>
                <a:spcPct val="160000"/>
              </a:lnSpc>
              <a:buNone/>
            </a:pPr>
            <a:r>
              <a:rPr lang="zh-CN" altLang="en-US" sz="2800" b="1" dirty="0" smtClean="0">
                <a:solidFill>
                  <a:schemeClr val="bg2">
                    <a:lumMod val="50000"/>
                  </a:schemeClr>
                </a:solidFill>
              </a:rPr>
              <a:t>任务要点</a:t>
            </a:r>
            <a:endParaRPr lang="en-US" altLang="zh-CN" sz="2800" b="1" dirty="0" smtClean="0">
              <a:solidFill>
                <a:schemeClr val="bg2">
                  <a:lumMod val="50000"/>
                </a:schemeClr>
              </a:solidFill>
            </a:endParaRPr>
          </a:p>
          <a:p>
            <a:pPr>
              <a:lnSpc>
                <a:spcPct val="200000"/>
              </a:lnSpc>
            </a:pPr>
            <a:r>
              <a:rPr lang="zh-CN" altLang="en-US" sz="2400" dirty="0" smtClean="0">
                <a:latin typeface="宋体" pitchFamily="2" charset="-122"/>
                <a:ea typeface="宋体" pitchFamily="2" charset="-122"/>
              </a:rPr>
              <a:t>词典</a:t>
            </a:r>
            <a:endParaRPr lang="zh-CN" altLang="en-US" sz="2400" dirty="0">
              <a:latin typeface="宋体" pitchFamily="2" charset="-122"/>
              <a:ea typeface="宋体" pitchFamily="2" charset="-122"/>
            </a:endParaRPr>
          </a:p>
          <a:p>
            <a:pPr>
              <a:lnSpc>
                <a:spcPct val="200000"/>
              </a:lnSpc>
            </a:pPr>
            <a:r>
              <a:rPr lang="zh-CN" altLang="en-US" sz="2400" dirty="0" smtClean="0">
                <a:latin typeface="宋体" pitchFamily="2" charset="-122"/>
                <a:ea typeface="宋体" pitchFamily="2" charset="-122"/>
              </a:rPr>
              <a:t>翻译</a:t>
            </a:r>
            <a:endParaRPr lang="zh-CN" altLang="en-US" sz="2400" dirty="0">
              <a:latin typeface="宋体" pitchFamily="2" charset="-122"/>
              <a:ea typeface="宋体" pitchFamily="2" charset="-122"/>
            </a:endParaRPr>
          </a:p>
          <a:p>
            <a:pPr>
              <a:lnSpc>
                <a:spcPct val="200000"/>
              </a:lnSpc>
            </a:pPr>
            <a:r>
              <a:rPr lang="zh-CN" altLang="en-US" sz="2400" dirty="0" smtClean="0">
                <a:latin typeface="宋体" pitchFamily="2" charset="-122"/>
                <a:ea typeface="宋体" pitchFamily="2" charset="-122"/>
              </a:rPr>
              <a:t>生词</a:t>
            </a:r>
            <a:r>
              <a:rPr lang="zh-CN" altLang="en-US" sz="2400" dirty="0">
                <a:latin typeface="宋体" pitchFamily="2" charset="-122"/>
                <a:ea typeface="宋体" pitchFamily="2" charset="-122"/>
              </a:rPr>
              <a:t>本</a:t>
            </a:r>
          </a:p>
          <a:p>
            <a:pPr>
              <a:lnSpc>
                <a:spcPct val="200000"/>
              </a:lnSpc>
            </a:pPr>
            <a:r>
              <a:rPr lang="zh-CN" altLang="en-US" sz="2400" dirty="0" smtClean="0">
                <a:latin typeface="宋体" pitchFamily="2" charset="-122"/>
                <a:ea typeface="宋体" pitchFamily="2" charset="-122"/>
              </a:rPr>
              <a:t>背</a:t>
            </a:r>
            <a:r>
              <a:rPr lang="zh-CN" altLang="en-US" sz="2400" dirty="0">
                <a:latin typeface="宋体" pitchFamily="2" charset="-122"/>
                <a:ea typeface="宋体" pitchFamily="2" charset="-122"/>
              </a:rPr>
              <a:t>单词</a:t>
            </a:r>
            <a:endParaRPr lang="zh-CN" altLang="zh-CN" sz="2400" dirty="0">
              <a:latin typeface="宋体" pitchFamily="2" charset="-122"/>
              <a:ea typeface="宋体" pitchFamily="2" charset="-122"/>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7</a:t>
            </a:r>
            <a:r>
              <a:rPr lang="zh-CN" altLang="en-US" dirty="0">
                <a:solidFill>
                  <a:schemeClr val="bg2">
                    <a:lumMod val="50000"/>
                  </a:schemeClr>
                </a:solidFill>
              </a:rPr>
              <a:t>　文件翻译</a:t>
            </a:r>
            <a:r>
              <a:rPr lang="zh-CN" altLang="en-US" dirty="0" smtClean="0">
                <a:solidFill>
                  <a:schemeClr val="bg2">
                    <a:lumMod val="50000"/>
                  </a:schemeClr>
                </a:solidFill>
              </a:rPr>
              <a:t>工具</a:t>
            </a:r>
            <a:r>
              <a:rPr lang="en-US" altLang="zh-CN" sz="4400" dirty="0">
                <a:solidFill>
                  <a:schemeClr val="bg2">
                    <a:lumMod val="50000"/>
                  </a:schemeClr>
                </a:solidFill>
              </a:rPr>
              <a:t>——</a:t>
            </a:r>
            <a:r>
              <a:rPr lang="zh-CN" altLang="en-US" dirty="0" smtClean="0">
                <a:solidFill>
                  <a:schemeClr val="bg2">
                    <a:lumMod val="50000"/>
                  </a:schemeClr>
                </a:solidFill>
              </a:rPr>
              <a:t>金山</a:t>
            </a:r>
            <a:r>
              <a:rPr lang="zh-CN" altLang="en-US" dirty="0">
                <a:solidFill>
                  <a:schemeClr val="bg2">
                    <a:lumMod val="50000"/>
                  </a:schemeClr>
                </a:solidFill>
              </a:rPr>
              <a:t>词霸</a:t>
            </a:r>
          </a:p>
        </p:txBody>
      </p:sp>
    </p:spTree>
    <p:extLst>
      <p:ext uri="{BB962C8B-B14F-4D97-AF65-F5344CB8AC3E}">
        <p14:creationId xmlns:p14="http://schemas.microsoft.com/office/powerpoint/2010/main" val="767344568"/>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拓展知识</a:t>
            </a:r>
            <a:endParaRPr lang="en-US" altLang="zh-CN" sz="2800" b="1" dirty="0" smtClean="0">
              <a:solidFill>
                <a:schemeClr val="bg2">
                  <a:lumMod val="50000"/>
                </a:schemeClr>
              </a:solidFill>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7</a:t>
            </a:r>
            <a:r>
              <a:rPr lang="zh-CN" altLang="en-US" dirty="0">
                <a:solidFill>
                  <a:schemeClr val="bg2">
                    <a:lumMod val="50000"/>
                  </a:schemeClr>
                </a:solidFill>
              </a:rPr>
              <a:t>　文件翻译</a:t>
            </a:r>
            <a:r>
              <a:rPr lang="zh-CN" altLang="en-US" dirty="0" smtClean="0">
                <a:solidFill>
                  <a:schemeClr val="bg2">
                    <a:lumMod val="50000"/>
                  </a:schemeClr>
                </a:solidFill>
              </a:rPr>
              <a:t>工具</a:t>
            </a:r>
            <a:r>
              <a:rPr lang="en-US" altLang="zh-CN" sz="4400" dirty="0">
                <a:solidFill>
                  <a:schemeClr val="bg2">
                    <a:lumMod val="50000"/>
                  </a:schemeClr>
                </a:solidFill>
              </a:rPr>
              <a:t>——</a:t>
            </a:r>
            <a:r>
              <a:rPr lang="zh-CN" altLang="en-US" dirty="0" smtClean="0">
                <a:solidFill>
                  <a:schemeClr val="bg2">
                    <a:lumMod val="50000"/>
                  </a:schemeClr>
                </a:solidFill>
              </a:rPr>
              <a:t>金山</a:t>
            </a:r>
            <a:r>
              <a:rPr lang="zh-CN" altLang="en-US" dirty="0">
                <a:solidFill>
                  <a:schemeClr val="bg2">
                    <a:lumMod val="50000"/>
                  </a:schemeClr>
                </a:solidFill>
              </a:rPr>
              <a:t>词霸</a:t>
            </a:r>
          </a:p>
        </p:txBody>
      </p:sp>
      <p:sp>
        <p:nvSpPr>
          <p:cNvPr id="2" name="矩形 1"/>
          <p:cNvSpPr/>
          <p:nvPr/>
        </p:nvSpPr>
        <p:spPr>
          <a:xfrm>
            <a:off x="467544" y="2420888"/>
            <a:ext cx="7992888" cy="2332946"/>
          </a:xfrm>
          <a:prstGeom prst="rect">
            <a:avLst/>
          </a:prstGeom>
        </p:spPr>
        <p:txBody>
          <a:bodyPr wrap="square">
            <a:spAutoFit/>
          </a:bodyPr>
          <a:lstStyle/>
          <a:p>
            <a:pPr indent="457200" algn="just">
              <a:lnSpc>
                <a:spcPct val="130000"/>
              </a:lnSpc>
              <a:buNone/>
            </a:pPr>
            <a:r>
              <a:rPr lang="zh-CN" altLang="en-US" sz="1600" dirty="0" smtClean="0">
                <a:latin typeface="宋体" pitchFamily="2" charset="-122"/>
                <a:ea typeface="宋体" pitchFamily="2" charset="-122"/>
              </a:rPr>
              <a:t>金山</a:t>
            </a:r>
            <a:r>
              <a:rPr lang="zh-CN" altLang="en-US" sz="1600" dirty="0">
                <a:latin typeface="宋体" pitchFamily="2" charset="-122"/>
                <a:ea typeface="宋体" pitchFamily="2" charset="-122"/>
              </a:rPr>
              <a:t>词霸的</a:t>
            </a:r>
            <a:r>
              <a:rPr lang="zh-CN" altLang="en-US" sz="1600" dirty="0" smtClean="0">
                <a:latin typeface="宋体" pitchFamily="2" charset="-122"/>
                <a:ea typeface="宋体" pitchFamily="2" charset="-122"/>
              </a:rPr>
              <a:t>特点：</a:t>
            </a:r>
            <a:endParaRPr lang="zh-CN" altLang="en-US" sz="1600" dirty="0">
              <a:latin typeface="宋体" pitchFamily="2" charset="-122"/>
              <a:ea typeface="宋体" pitchFamily="2" charset="-122"/>
            </a:endParaRPr>
          </a:p>
          <a:p>
            <a:pPr indent="457200" algn="just">
              <a:lnSpc>
                <a:spcPct val="130000"/>
              </a:lnSpc>
              <a:buNone/>
            </a:pPr>
            <a:r>
              <a:rPr lang="zh-CN" altLang="en-US" sz="1600" dirty="0">
                <a:latin typeface="宋体" pitchFamily="2" charset="-122"/>
                <a:ea typeface="宋体" pitchFamily="2" charset="-122"/>
              </a:rPr>
              <a:t>（</a:t>
            </a:r>
            <a:r>
              <a:rPr lang="en-US" altLang="zh-CN" sz="1600" dirty="0">
                <a:latin typeface="宋体" pitchFamily="2" charset="-122"/>
                <a:ea typeface="宋体" pitchFamily="2" charset="-122"/>
              </a:rPr>
              <a:t>1</a:t>
            </a:r>
            <a:r>
              <a:rPr lang="zh-CN" altLang="en-US" sz="1600" dirty="0">
                <a:latin typeface="宋体" pitchFamily="2" charset="-122"/>
                <a:ea typeface="宋体" pitchFamily="2" charset="-122"/>
              </a:rPr>
              <a:t>）金山词霸实现了 </a:t>
            </a:r>
            <a:r>
              <a:rPr lang="en-US" altLang="zh-CN" sz="1600" dirty="0">
                <a:latin typeface="宋体" pitchFamily="2" charset="-122"/>
                <a:ea typeface="宋体" pitchFamily="2" charset="-122"/>
              </a:rPr>
              <a:t>PC/</a:t>
            </a:r>
            <a:r>
              <a:rPr lang="zh-CN" altLang="en-US" sz="1600" dirty="0">
                <a:latin typeface="宋体" pitchFamily="2" charset="-122"/>
                <a:ea typeface="宋体" pitchFamily="2" charset="-122"/>
              </a:rPr>
              <a:t>网站</a:t>
            </a:r>
            <a:r>
              <a:rPr lang="en-US" altLang="zh-CN" sz="1600" dirty="0">
                <a:latin typeface="宋体" pitchFamily="2" charset="-122"/>
                <a:ea typeface="宋体" pitchFamily="2" charset="-122"/>
              </a:rPr>
              <a:t>/</a:t>
            </a:r>
            <a:r>
              <a:rPr lang="zh-CN" altLang="en-US" sz="1600" dirty="0">
                <a:latin typeface="宋体" pitchFamily="2" charset="-122"/>
                <a:ea typeface="宋体" pitchFamily="2" charset="-122"/>
              </a:rPr>
              <a:t>手机三平台数据同步，可以随时随地背单词。</a:t>
            </a:r>
          </a:p>
          <a:p>
            <a:pPr indent="457200" algn="just">
              <a:lnSpc>
                <a:spcPct val="130000"/>
              </a:lnSpc>
              <a:buNone/>
            </a:pPr>
            <a:r>
              <a:rPr lang="zh-CN" altLang="en-US" sz="1600" dirty="0">
                <a:latin typeface="宋体" pitchFamily="2" charset="-122"/>
                <a:ea typeface="宋体" pitchFamily="2" charset="-122"/>
              </a:rPr>
              <a:t>（</a:t>
            </a:r>
            <a:r>
              <a:rPr lang="en-US" altLang="zh-CN" sz="1600" dirty="0">
                <a:latin typeface="宋体" pitchFamily="2" charset="-122"/>
                <a:ea typeface="宋体" pitchFamily="2" charset="-122"/>
              </a:rPr>
              <a:t>2</a:t>
            </a:r>
            <a:r>
              <a:rPr lang="zh-CN" altLang="en-US" sz="1600" dirty="0">
                <a:latin typeface="宋体" pitchFamily="2" charset="-122"/>
                <a:ea typeface="宋体" pitchFamily="2" charset="-122"/>
              </a:rPr>
              <a:t>）全新、极速、准确翻译体验。</a:t>
            </a:r>
          </a:p>
          <a:p>
            <a:pPr indent="457200" algn="just">
              <a:lnSpc>
                <a:spcPct val="130000"/>
              </a:lnSpc>
              <a:buNone/>
            </a:pPr>
            <a:r>
              <a:rPr lang="zh-CN" altLang="en-US" sz="1600" dirty="0">
                <a:latin typeface="宋体" pitchFamily="2" charset="-122"/>
                <a:ea typeface="宋体" pitchFamily="2" charset="-122"/>
              </a:rPr>
              <a:t>（</a:t>
            </a:r>
            <a:r>
              <a:rPr lang="en-US" altLang="zh-CN" sz="1600" dirty="0">
                <a:latin typeface="宋体" pitchFamily="2" charset="-122"/>
                <a:ea typeface="宋体" pitchFamily="2" charset="-122"/>
              </a:rPr>
              <a:t>3</a:t>
            </a:r>
            <a:r>
              <a:rPr lang="zh-CN" altLang="en-US" sz="1600" dirty="0">
                <a:latin typeface="宋体" pitchFamily="2" charset="-122"/>
                <a:ea typeface="宋体" pitchFamily="2" charset="-122"/>
              </a:rPr>
              <a:t>）悬浮查词小窗口，想要对不认识的单词随查随写又不想频繁切换窗口，右上角的词</a:t>
            </a:r>
          </a:p>
          <a:p>
            <a:pPr indent="457200" algn="just">
              <a:lnSpc>
                <a:spcPct val="130000"/>
              </a:lnSpc>
              <a:buNone/>
            </a:pPr>
            <a:r>
              <a:rPr lang="zh-CN" altLang="en-US" sz="1600" dirty="0">
                <a:latin typeface="宋体" pitchFamily="2" charset="-122"/>
                <a:ea typeface="宋体" pitchFamily="2" charset="-122"/>
              </a:rPr>
              <a:t>霸悬浮小窗随时待命。</a:t>
            </a:r>
          </a:p>
          <a:p>
            <a:pPr indent="457200" algn="just">
              <a:lnSpc>
                <a:spcPct val="130000"/>
              </a:lnSpc>
              <a:buNone/>
            </a:pPr>
            <a:r>
              <a:rPr lang="zh-CN" altLang="en-US" sz="1600" dirty="0">
                <a:latin typeface="宋体" pitchFamily="2" charset="-122"/>
                <a:ea typeface="宋体" pitchFamily="2" charset="-122"/>
              </a:rPr>
              <a:t>（</a:t>
            </a:r>
            <a:r>
              <a:rPr lang="en-US" altLang="zh-CN" sz="1600" dirty="0">
                <a:latin typeface="宋体" pitchFamily="2" charset="-122"/>
                <a:ea typeface="宋体" pitchFamily="2" charset="-122"/>
              </a:rPr>
              <a:t>4</a:t>
            </a:r>
            <a:r>
              <a:rPr lang="zh-CN" altLang="en-US" sz="1600" dirty="0">
                <a:latin typeface="宋体" pitchFamily="2" charset="-122"/>
                <a:ea typeface="宋体" pitchFamily="2" charset="-122"/>
              </a:rPr>
              <a:t>）轻巧快速，内容丰富，包含四 </a:t>
            </a:r>
            <a:r>
              <a:rPr lang="en-US" altLang="zh-CN" sz="1600" dirty="0">
                <a:latin typeface="宋体" pitchFamily="2" charset="-122"/>
                <a:ea typeface="宋体" pitchFamily="2" charset="-122"/>
              </a:rPr>
              <a:t>/</a:t>
            </a:r>
            <a:r>
              <a:rPr lang="zh-CN" altLang="en-US" sz="1600" dirty="0">
                <a:latin typeface="宋体" pitchFamily="2" charset="-122"/>
                <a:ea typeface="宋体" pitchFamily="2" charset="-122"/>
              </a:rPr>
              <a:t>六级、考研、雅思、</a:t>
            </a:r>
            <a:r>
              <a:rPr lang="en-US" altLang="zh-CN" sz="1600" dirty="0">
                <a:latin typeface="宋体" pitchFamily="2" charset="-122"/>
                <a:ea typeface="宋体" pitchFamily="2" charset="-122"/>
              </a:rPr>
              <a:t>GRE</a:t>
            </a:r>
            <a:r>
              <a:rPr lang="zh-CN" altLang="en-US" sz="1600" dirty="0">
                <a:latin typeface="宋体" pitchFamily="2" charset="-122"/>
                <a:ea typeface="宋体" pitchFamily="2" charset="-122"/>
              </a:rPr>
              <a:t>等热门考试高频词。</a:t>
            </a:r>
            <a:endParaRPr lang="zh-CN" altLang="en-US" sz="1600" dirty="0" smtClean="0">
              <a:latin typeface="宋体" pitchFamily="2" charset="-122"/>
              <a:ea typeface="宋体" pitchFamily="2" charset="-122"/>
            </a:endParaRPr>
          </a:p>
        </p:txBody>
      </p:sp>
    </p:spTree>
    <p:extLst>
      <p:ext uri="{BB962C8B-B14F-4D97-AF65-F5344CB8AC3E}">
        <p14:creationId xmlns:p14="http://schemas.microsoft.com/office/powerpoint/2010/main" val="46489586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fontScale="92500" lnSpcReduction="20000"/>
          </a:bodyPr>
          <a:lstStyle/>
          <a:p>
            <a:pPr marL="0" indent="0">
              <a:lnSpc>
                <a:spcPct val="160000"/>
              </a:lnSpc>
              <a:buNone/>
            </a:pPr>
            <a:r>
              <a:rPr lang="zh-CN" altLang="en-US" sz="2800" b="1" dirty="0" smtClean="0">
                <a:solidFill>
                  <a:schemeClr val="bg2">
                    <a:lumMod val="50000"/>
                  </a:schemeClr>
                </a:solidFill>
              </a:rPr>
              <a:t>任务分析</a:t>
            </a:r>
            <a:endParaRPr lang="en-US" altLang="zh-CN" sz="2800" b="1" dirty="0" smtClean="0">
              <a:solidFill>
                <a:schemeClr val="bg2">
                  <a:lumMod val="50000"/>
                </a:schemeClr>
              </a:solidFill>
            </a:endParaRPr>
          </a:p>
          <a:p>
            <a:pPr marL="109538" indent="603250" algn="just">
              <a:lnSpc>
                <a:spcPct val="150000"/>
              </a:lnSpc>
              <a:buNone/>
            </a:pPr>
            <a:r>
              <a:rPr lang="zh-CN" altLang="en-US" sz="2400" dirty="0">
                <a:latin typeface="宋体" pitchFamily="2" charset="-122"/>
                <a:ea typeface="宋体" pitchFamily="2" charset="-122"/>
              </a:rPr>
              <a:t>使用邮件的附件功能时，如果要添加的附件数量较多或体积过大可以使用压缩工具的</a:t>
            </a:r>
            <a:r>
              <a:rPr lang="zh-CN" altLang="en-US" sz="2400" dirty="0" smtClean="0">
                <a:latin typeface="宋体" pitchFamily="2" charset="-122"/>
                <a:ea typeface="宋体" pitchFamily="2" charset="-122"/>
              </a:rPr>
              <a:t>压缩功</a:t>
            </a:r>
            <a:r>
              <a:rPr lang="zh-CN" altLang="en-US" sz="2400" dirty="0">
                <a:latin typeface="宋体" pitchFamily="2" charset="-122"/>
                <a:ea typeface="宋体" pitchFamily="2" charset="-122"/>
              </a:rPr>
              <a:t>能进行文件压缩，从而减少文件数量、减小文件体积。在使用或接收到这种压缩</a:t>
            </a:r>
            <a:r>
              <a:rPr lang="zh-CN" altLang="en-US" sz="2400" dirty="0" smtClean="0">
                <a:latin typeface="宋体" pitchFamily="2" charset="-122"/>
                <a:ea typeface="宋体" pitchFamily="2" charset="-122"/>
              </a:rPr>
              <a:t>文件后</a:t>
            </a:r>
            <a:r>
              <a:rPr lang="zh-CN" altLang="en-US" sz="2400" dirty="0">
                <a:latin typeface="宋体" pitchFamily="2" charset="-122"/>
                <a:ea typeface="宋体" pitchFamily="2" charset="-122"/>
              </a:rPr>
              <a:t>，先用压缩工具的解压功能对文件进行解压缩，然后就可以正常打开文件了。</a:t>
            </a:r>
          </a:p>
          <a:p>
            <a:pPr marL="109538" indent="603250" algn="just">
              <a:lnSpc>
                <a:spcPct val="150000"/>
              </a:lnSpc>
              <a:buNone/>
            </a:pPr>
            <a:r>
              <a:rPr lang="zh-CN" altLang="en-US" sz="2400" dirty="0">
                <a:latin typeface="宋体" pitchFamily="2" charset="-122"/>
                <a:ea typeface="宋体" pitchFamily="2" charset="-122"/>
              </a:rPr>
              <a:t>文件压缩工具有多种，目前比较流行的有 </a:t>
            </a:r>
            <a:r>
              <a:rPr lang="en-US" altLang="zh-CN" sz="2400" dirty="0">
                <a:latin typeface="宋体" pitchFamily="2" charset="-122"/>
                <a:ea typeface="宋体" pitchFamily="2" charset="-122"/>
              </a:rPr>
              <a:t>WinRAR</a:t>
            </a:r>
            <a:r>
              <a:rPr lang="zh-CN" altLang="en-US" sz="2400" dirty="0">
                <a:latin typeface="宋体" pitchFamily="2" charset="-122"/>
                <a:ea typeface="宋体" pitchFamily="2" charset="-122"/>
              </a:rPr>
              <a:t>、</a:t>
            </a:r>
            <a:r>
              <a:rPr lang="en-US" altLang="zh-CN" sz="2400" dirty="0">
                <a:latin typeface="宋体" pitchFamily="2" charset="-122"/>
                <a:ea typeface="宋体" pitchFamily="2" charset="-122"/>
              </a:rPr>
              <a:t>2345</a:t>
            </a:r>
            <a:r>
              <a:rPr lang="zh-CN" altLang="en-US" sz="2400" dirty="0">
                <a:latin typeface="宋体" pitchFamily="2" charset="-122"/>
                <a:ea typeface="宋体" pitchFamily="2" charset="-122"/>
              </a:rPr>
              <a:t>好压等。</a:t>
            </a:r>
          </a:p>
        </p:txBody>
      </p:sp>
      <p:sp>
        <p:nvSpPr>
          <p:cNvPr id="3" name="标题 2"/>
          <p:cNvSpPr>
            <a:spLocks noGrp="1"/>
          </p:cNvSpPr>
          <p:nvPr>
            <p:ph type="title"/>
          </p:nvPr>
        </p:nvSpPr>
        <p:spPr/>
        <p:txBody>
          <a:bodyPr/>
          <a:lstStyle/>
          <a:p>
            <a:r>
              <a:rPr lang="zh-CN" altLang="en-US" dirty="0">
                <a:solidFill>
                  <a:schemeClr val="bg2">
                    <a:lumMod val="50000"/>
                  </a:schemeClr>
                </a:solidFill>
              </a:rPr>
              <a:t>任务</a:t>
            </a:r>
            <a:r>
              <a:rPr lang="en-US" altLang="zh-CN" dirty="0">
                <a:solidFill>
                  <a:schemeClr val="bg2">
                    <a:lumMod val="50000"/>
                  </a:schemeClr>
                </a:solidFill>
              </a:rPr>
              <a:t>1</a:t>
            </a:r>
            <a:r>
              <a:rPr lang="zh-CN" altLang="en-US" dirty="0">
                <a:solidFill>
                  <a:schemeClr val="bg2">
                    <a:lumMod val="50000"/>
                  </a:schemeClr>
                </a:solidFill>
              </a:rPr>
              <a:t>　文件压缩</a:t>
            </a:r>
            <a:r>
              <a:rPr lang="en-US" altLang="zh-CN" dirty="0">
                <a:solidFill>
                  <a:schemeClr val="bg2">
                    <a:lumMod val="50000"/>
                  </a:schemeClr>
                </a:solidFill>
              </a:rPr>
              <a:t>——WinRAR</a:t>
            </a:r>
            <a:endParaRPr lang="zh-CN" altLang="en-US" dirty="0">
              <a:solidFill>
                <a:schemeClr val="bg2">
                  <a:lumMod val="50000"/>
                </a:schemeClr>
              </a:solidFill>
            </a:endParaRPr>
          </a:p>
        </p:txBody>
      </p:sp>
    </p:spTree>
    <p:extLst>
      <p:ext uri="{BB962C8B-B14F-4D97-AF65-F5344CB8AC3E}">
        <p14:creationId xmlns:p14="http://schemas.microsoft.com/office/powerpoint/2010/main" val="45201366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fontScale="92500" lnSpcReduction="20000"/>
          </a:bodyPr>
          <a:lstStyle/>
          <a:p>
            <a:pPr marL="0" indent="0">
              <a:lnSpc>
                <a:spcPct val="160000"/>
              </a:lnSpc>
              <a:buNone/>
            </a:pPr>
            <a:r>
              <a:rPr lang="zh-CN" altLang="en-US" sz="2800" b="1" dirty="0" smtClean="0">
                <a:solidFill>
                  <a:schemeClr val="bg2">
                    <a:lumMod val="50000"/>
                  </a:schemeClr>
                </a:solidFill>
              </a:rPr>
              <a:t>做一做</a:t>
            </a:r>
            <a:endParaRPr lang="en-US" altLang="zh-CN" sz="2800" b="1" dirty="0" smtClean="0">
              <a:solidFill>
                <a:schemeClr val="bg2">
                  <a:lumMod val="50000"/>
                </a:schemeClr>
              </a:solidFill>
            </a:endParaRPr>
          </a:p>
          <a:p>
            <a:pPr marL="712788" indent="0" algn="just">
              <a:lnSpc>
                <a:spcPct val="130000"/>
              </a:lnSpc>
              <a:buNone/>
            </a:pPr>
            <a:r>
              <a:rPr lang="en-US" altLang="zh-CN" sz="2400" dirty="0" smtClean="0">
                <a:latin typeface="宋体" pitchFamily="2" charset="-122"/>
                <a:ea typeface="宋体" pitchFamily="2" charset="-122"/>
              </a:rPr>
              <a:t>1.</a:t>
            </a:r>
            <a:r>
              <a:rPr lang="zh-CN" altLang="en-US" sz="2400" dirty="0" smtClean="0">
                <a:latin typeface="宋体" pitchFamily="2" charset="-122"/>
                <a:ea typeface="宋体" pitchFamily="2" charset="-122"/>
              </a:rPr>
              <a:t>在此</a:t>
            </a:r>
            <a:r>
              <a:rPr lang="zh-CN" altLang="en-US" sz="2400" dirty="0">
                <a:latin typeface="宋体" pitchFamily="2" charset="-122"/>
                <a:ea typeface="宋体" pitchFamily="2" charset="-122"/>
              </a:rPr>
              <a:t>过程中把你认为重要的单词收录到生词本。</a:t>
            </a:r>
          </a:p>
          <a:p>
            <a:pPr marL="712788" indent="0" algn="just">
              <a:lnSpc>
                <a:spcPct val="130000"/>
              </a:lnSpc>
              <a:buNone/>
            </a:pPr>
            <a:r>
              <a:rPr lang="en-US" altLang="zh-CN" sz="2400" dirty="0">
                <a:latin typeface="宋体" pitchFamily="2" charset="-122"/>
                <a:ea typeface="宋体" pitchFamily="2" charset="-122"/>
              </a:rPr>
              <a:t>2. </a:t>
            </a:r>
            <a:r>
              <a:rPr lang="zh-CN" altLang="en-US" sz="2400" dirty="0">
                <a:latin typeface="宋体" pitchFamily="2" charset="-122"/>
                <a:ea typeface="宋体" pitchFamily="2" charset="-122"/>
              </a:rPr>
              <a:t>利用金山词霸翻译下面的英文资料。</a:t>
            </a:r>
          </a:p>
          <a:p>
            <a:pPr marL="712788" indent="0" algn="just">
              <a:lnSpc>
                <a:spcPct val="130000"/>
              </a:lnSpc>
              <a:buNone/>
            </a:pPr>
            <a:r>
              <a:rPr lang="en-US" altLang="zh-CN" sz="2400" dirty="0" smtClean="0">
                <a:latin typeface="宋体" pitchFamily="2" charset="-122"/>
                <a:ea typeface="宋体" pitchFamily="2" charset="-122"/>
              </a:rPr>
              <a:t>   Urbanization—migration </a:t>
            </a:r>
            <a:r>
              <a:rPr lang="en-US" altLang="zh-CN" sz="2400" dirty="0">
                <a:latin typeface="宋体" pitchFamily="2" charset="-122"/>
                <a:ea typeface="宋体" pitchFamily="2" charset="-122"/>
              </a:rPr>
              <a:t>away from the suburbs to the city center—will be the biggest real </a:t>
            </a:r>
            <a:r>
              <a:rPr lang="en-US" altLang="zh-CN" sz="2400" dirty="0" smtClean="0">
                <a:latin typeface="宋体" pitchFamily="2" charset="-122"/>
                <a:ea typeface="宋体" pitchFamily="2" charset="-122"/>
              </a:rPr>
              <a:t>estate trend </a:t>
            </a:r>
            <a:r>
              <a:rPr lang="en-US" altLang="zh-CN" sz="2400" dirty="0">
                <a:latin typeface="宋体" pitchFamily="2" charset="-122"/>
                <a:ea typeface="宋体" pitchFamily="2" charset="-122"/>
              </a:rPr>
              <a:t>in 2015</a:t>
            </a:r>
            <a:r>
              <a:rPr lang="zh-CN" altLang="en-US" sz="2400" dirty="0">
                <a:latin typeface="宋体" pitchFamily="2" charset="-122"/>
                <a:ea typeface="宋体" pitchFamily="2" charset="-122"/>
              </a:rPr>
              <a:t>，</a:t>
            </a:r>
            <a:r>
              <a:rPr lang="en-US" altLang="zh-CN" sz="2400" dirty="0">
                <a:latin typeface="宋体" pitchFamily="2" charset="-122"/>
                <a:ea typeface="宋体" pitchFamily="2" charset="-122"/>
              </a:rPr>
              <a:t>according to a new report. The report says America’s urbanization will continue to </a:t>
            </a:r>
            <a:r>
              <a:rPr lang="en-US" altLang="zh-CN" sz="2400" dirty="0" smtClean="0">
                <a:latin typeface="宋体" pitchFamily="2" charset="-122"/>
                <a:ea typeface="宋体" pitchFamily="2" charset="-122"/>
              </a:rPr>
              <a:t>be the most </a:t>
            </a:r>
            <a:r>
              <a:rPr lang="en-US" altLang="zh-CN" sz="2400" dirty="0">
                <a:latin typeface="宋体" pitchFamily="2" charset="-122"/>
                <a:ea typeface="宋体" pitchFamily="2" charset="-122"/>
              </a:rPr>
              <a:t>significant issue affecting the industry</a:t>
            </a:r>
            <a:r>
              <a:rPr lang="zh-CN" altLang="en-US" sz="2400" dirty="0">
                <a:latin typeface="宋体" pitchFamily="2" charset="-122"/>
                <a:ea typeface="宋体" pitchFamily="2" charset="-122"/>
              </a:rPr>
              <a:t>， </a:t>
            </a:r>
            <a:r>
              <a:rPr lang="en-US" altLang="zh-CN" sz="2400" dirty="0">
                <a:latin typeface="宋体" pitchFamily="2" charset="-122"/>
                <a:ea typeface="宋体" pitchFamily="2" charset="-122"/>
              </a:rPr>
              <a:t>as cities across the country imitate the walkability </a:t>
            </a:r>
            <a:r>
              <a:rPr lang="en-US" altLang="zh-CN" sz="2400" dirty="0" smtClean="0">
                <a:latin typeface="宋体" pitchFamily="2" charset="-122"/>
                <a:ea typeface="宋体" pitchFamily="2" charset="-122"/>
              </a:rPr>
              <a:t>and transit-oriented </a:t>
            </a:r>
            <a:r>
              <a:rPr lang="en-US" altLang="zh-CN" sz="2400" dirty="0">
                <a:latin typeface="宋体" pitchFamily="2" charset="-122"/>
                <a:ea typeface="宋体" pitchFamily="2" charset="-122"/>
              </a:rPr>
              <a:t>development making cities like New York and San Francisco so successful.</a:t>
            </a:r>
            <a:endParaRPr lang="zh-CN" altLang="zh-CN" sz="2400" dirty="0">
              <a:latin typeface="宋体" pitchFamily="2" charset="-122"/>
              <a:ea typeface="宋体" pitchFamily="2" charset="-122"/>
            </a:endParaRPr>
          </a:p>
        </p:txBody>
      </p:sp>
      <p:sp>
        <p:nvSpPr>
          <p:cNvPr id="3" name="标题 2"/>
          <p:cNvSpPr>
            <a:spLocks noGrp="1"/>
          </p:cNvSpPr>
          <p:nvPr>
            <p:ph type="title"/>
          </p:nvPr>
        </p:nvSpPr>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7</a:t>
            </a:r>
            <a:r>
              <a:rPr lang="zh-CN" altLang="en-US" dirty="0">
                <a:solidFill>
                  <a:schemeClr val="bg2">
                    <a:lumMod val="50000"/>
                  </a:schemeClr>
                </a:solidFill>
              </a:rPr>
              <a:t>　文件翻译</a:t>
            </a:r>
            <a:r>
              <a:rPr lang="zh-CN" altLang="en-US" dirty="0" smtClean="0">
                <a:solidFill>
                  <a:schemeClr val="bg2">
                    <a:lumMod val="50000"/>
                  </a:schemeClr>
                </a:solidFill>
              </a:rPr>
              <a:t>工具</a:t>
            </a:r>
            <a:r>
              <a:rPr lang="en-US" altLang="zh-CN" sz="4400" dirty="0">
                <a:solidFill>
                  <a:schemeClr val="bg2">
                    <a:lumMod val="50000"/>
                  </a:schemeClr>
                </a:solidFill>
              </a:rPr>
              <a:t>——</a:t>
            </a:r>
            <a:r>
              <a:rPr lang="zh-CN" altLang="en-US" dirty="0" smtClean="0">
                <a:solidFill>
                  <a:schemeClr val="bg2">
                    <a:lumMod val="50000"/>
                  </a:schemeClr>
                </a:solidFill>
              </a:rPr>
              <a:t>金山</a:t>
            </a:r>
            <a:r>
              <a:rPr lang="zh-CN" altLang="en-US" dirty="0">
                <a:solidFill>
                  <a:schemeClr val="bg2">
                    <a:lumMod val="50000"/>
                  </a:schemeClr>
                </a:solidFill>
              </a:rPr>
              <a:t>词霸</a:t>
            </a:r>
          </a:p>
        </p:txBody>
      </p:sp>
    </p:spTree>
    <p:extLst>
      <p:ext uri="{BB962C8B-B14F-4D97-AF65-F5344CB8AC3E}">
        <p14:creationId xmlns:p14="http://schemas.microsoft.com/office/powerpoint/2010/main" val="4271228053"/>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700808"/>
            <a:ext cx="8229600" cy="4392488"/>
          </a:xfrm>
        </p:spPr>
        <p:txBody>
          <a:bodyPr>
            <a:normAutofit/>
          </a:bodyPr>
          <a:lstStyle/>
          <a:p>
            <a:pPr marL="0" indent="0">
              <a:lnSpc>
                <a:spcPct val="160000"/>
              </a:lnSpc>
              <a:buNone/>
            </a:pPr>
            <a:r>
              <a:rPr lang="zh-CN" altLang="en-US" sz="2800" b="1" dirty="0" smtClean="0">
                <a:solidFill>
                  <a:schemeClr val="bg2">
                    <a:lumMod val="50000"/>
                  </a:schemeClr>
                </a:solidFill>
              </a:rPr>
              <a:t>项目小结</a:t>
            </a:r>
            <a:endParaRPr lang="en-US" altLang="zh-CN" sz="2800" b="1" dirty="0" smtClean="0">
              <a:solidFill>
                <a:schemeClr val="bg2">
                  <a:lumMod val="50000"/>
                </a:schemeClr>
              </a:solidFill>
            </a:endParaRPr>
          </a:p>
          <a:p>
            <a:pPr marL="0" indent="0">
              <a:lnSpc>
                <a:spcPct val="160000"/>
              </a:lnSpc>
              <a:buNone/>
            </a:pPr>
            <a:r>
              <a:rPr lang="zh-CN" altLang="en-US" dirty="0" smtClean="0">
                <a:latin typeface="宋体" pitchFamily="2" charset="-122"/>
                <a:ea typeface="宋体" pitchFamily="2" charset="-122"/>
              </a:rPr>
              <a:t>    通过本项目的学习，掌握</a:t>
            </a:r>
            <a:r>
              <a:rPr lang="zh-CN" altLang="en-US" dirty="0">
                <a:latin typeface="宋体" pitchFamily="2" charset="-122"/>
                <a:ea typeface="宋体" pitchFamily="2" charset="-122"/>
              </a:rPr>
              <a:t>了高效</a:t>
            </a:r>
            <a:r>
              <a:rPr lang="zh-CN" altLang="en-US" dirty="0" smtClean="0">
                <a:latin typeface="宋体" pitchFamily="2" charset="-122"/>
                <a:ea typeface="宋体" pitchFamily="2" charset="-122"/>
              </a:rPr>
              <a:t>管理各</a:t>
            </a:r>
            <a:r>
              <a:rPr lang="zh-CN" altLang="en-US" dirty="0">
                <a:latin typeface="宋体" pitchFamily="2" charset="-122"/>
                <a:ea typeface="宋体" pitchFamily="2" charset="-122"/>
              </a:rPr>
              <a:t>类</a:t>
            </a:r>
            <a:r>
              <a:rPr lang="zh-CN" altLang="en-US" dirty="0" smtClean="0">
                <a:latin typeface="宋体" pitchFamily="2" charset="-122"/>
                <a:ea typeface="宋体" pitchFamily="2" charset="-122"/>
              </a:rPr>
              <a:t>文件的相关知识，具备了熟练应用文件管理工具的能力，能够解决工作、学习中计算机文件相关的实际问题。</a:t>
            </a:r>
            <a:endParaRPr lang="zh-CN" altLang="en-US" dirty="0">
              <a:latin typeface="宋体" pitchFamily="2" charset="-122"/>
              <a:ea typeface="宋体" pitchFamily="2" charset="-122"/>
            </a:endParaRPr>
          </a:p>
        </p:txBody>
      </p:sp>
      <p:sp>
        <p:nvSpPr>
          <p:cNvPr id="3" name="标题 2"/>
          <p:cNvSpPr>
            <a:spLocks noGrp="1"/>
          </p:cNvSpPr>
          <p:nvPr>
            <p:ph type="title"/>
          </p:nvPr>
        </p:nvSpPr>
        <p:spPr/>
        <p:txBody>
          <a:bodyPr/>
          <a:lstStyle/>
          <a:p>
            <a:r>
              <a:rPr lang="zh-CN" altLang="en-US" dirty="0" smtClean="0">
                <a:solidFill>
                  <a:schemeClr val="bg2">
                    <a:lumMod val="50000"/>
                  </a:schemeClr>
                </a:solidFill>
              </a:rPr>
              <a:t>项目</a:t>
            </a:r>
            <a:r>
              <a:rPr lang="en-US" altLang="zh-CN" dirty="0">
                <a:solidFill>
                  <a:schemeClr val="bg2">
                    <a:lumMod val="50000"/>
                  </a:schemeClr>
                </a:solidFill>
              </a:rPr>
              <a:t>3</a:t>
            </a:r>
            <a:r>
              <a:rPr lang="zh-CN" altLang="en-US" dirty="0">
                <a:solidFill>
                  <a:schemeClr val="bg2">
                    <a:lumMod val="50000"/>
                  </a:schemeClr>
                </a:solidFill>
              </a:rPr>
              <a:t>　文件管理工具</a:t>
            </a:r>
          </a:p>
        </p:txBody>
      </p:sp>
    </p:spTree>
    <p:extLst>
      <p:ext uri="{BB962C8B-B14F-4D97-AF65-F5344CB8AC3E}">
        <p14:creationId xmlns:p14="http://schemas.microsoft.com/office/powerpoint/2010/main" val="377644270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a:bodyPr>
          <a:lstStyle/>
          <a:p>
            <a:pPr marL="0" indent="0">
              <a:lnSpc>
                <a:spcPct val="160000"/>
              </a:lnSpc>
              <a:buNone/>
            </a:pPr>
            <a:r>
              <a:rPr lang="zh-CN" altLang="en-US" sz="2800" b="1" dirty="0" smtClean="0">
                <a:solidFill>
                  <a:schemeClr val="bg2">
                    <a:lumMod val="50000"/>
                  </a:schemeClr>
                </a:solidFill>
              </a:rPr>
              <a:t>任务要点</a:t>
            </a:r>
            <a:endParaRPr lang="en-US" altLang="zh-CN" sz="2800" b="1" dirty="0" smtClean="0">
              <a:solidFill>
                <a:schemeClr val="bg2">
                  <a:lumMod val="50000"/>
                </a:schemeClr>
              </a:solidFill>
            </a:endParaRPr>
          </a:p>
          <a:p>
            <a:pPr>
              <a:lnSpc>
                <a:spcPct val="200000"/>
              </a:lnSpc>
            </a:pPr>
            <a:r>
              <a:rPr lang="zh-CN" altLang="en-US" sz="2400" dirty="0" smtClean="0">
                <a:latin typeface="宋体" pitchFamily="2" charset="-122"/>
                <a:ea typeface="宋体" pitchFamily="2" charset="-122"/>
              </a:rPr>
              <a:t>快速</a:t>
            </a:r>
            <a:r>
              <a:rPr lang="zh-CN" altLang="en-US" sz="2400" dirty="0">
                <a:latin typeface="宋体" pitchFamily="2" charset="-122"/>
                <a:ea typeface="宋体" pitchFamily="2" charset="-122"/>
              </a:rPr>
              <a:t>压缩文件</a:t>
            </a:r>
          </a:p>
          <a:p>
            <a:pPr>
              <a:lnSpc>
                <a:spcPct val="200000"/>
              </a:lnSpc>
            </a:pPr>
            <a:r>
              <a:rPr lang="zh-CN" altLang="en-US" sz="2400" dirty="0" smtClean="0">
                <a:latin typeface="宋体" pitchFamily="2" charset="-122"/>
                <a:ea typeface="宋体" pitchFamily="2" charset="-122"/>
              </a:rPr>
              <a:t>分</a:t>
            </a:r>
            <a:r>
              <a:rPr lang="zh-CN" altLang="en-US" sz="2400" dirty="0">
                <a:latin typeface="宋体" pitchFamily="2" charset="-122"/>
                <a:ea typeface="宋体" pitchFamily="2" charset="-122"/>
              </a:rPr>
              <a:t>卷压缩</a:t>
            </a:r>
          </a:p>
          <a:p>
            <a:pPr>
              <a:lnSpc>
                <a:spcPct val="200000"/>
              </a:lnSpc>
            </a:pPr>
            <a:r>
              <a:rPr lang="zh-CN" altLang="en-US" sz="2400" dirty="0" smtClean="0">
                <a:latin typeface="宋体" pitchFamily="2" charset="-122"/>
                <a:ea typeface="宋体" pitchFamily="2" charset="-122"/>
              </a:rPr>
              <a:t>管理</a:t>
            </a:r>
            <a:r>
              <a:rPr lang="zh-CN" altLang="en-US" sz="2400" dirty="0">
                <a:latin typeface="宋体" pitchFamily="2" charset="-122"/>
                <a:ea typeface="宋体" pitchFamily="2" charset="-122"/>
              </a:rPr>
              <a:t>压缩文件</a:t>
            </a:r>
          </a:p>
          <a:p>
            <a:pPr>
              <a:lnSpc>
                <a:spcPct val="200000"/>
              </a:lnSpc>
            </a:pPr>
            <a:r>
              <a:rPr lang="zh-CN" altLang="en-US" sz="2400" dirty="0" smtClean="0">
                <a:latin typeface="宋体" pitchFamily="2" charset="-122"/>
                <a:ea typeface="宋体" pitchFamily="2" charset="-122"/>
              </a:rPr>
              <a:t>解</a:t>
            </a:r>
            <a:r>
              <a:rPr lang="zh-CN" altLang="en-US" sz="2400" dirty="0">
                <a:latin typeface="宋体" pitchFamily="2" charset="-122"/>
                <a:ea typeface="宋体" pitchFamily="2" charset="-122"/>
              </a:rPr>
              <a:t>压文件</a:t>
            </a:r>
            <a:endParaRPr lang="zh-CN" altLang="zh-CN" sz="2400" dirty="0">
              <a:latin typeface="宋体" pitchFamily="2" charset="-122"/>
              <a:ea typeface="宋体" pitchFamily="2" charset="-122"/>
            </a:endParaRPr>
          </a:p>
        </p:txBody>
      </p:sp>
      <p:sp>
        <p:nvSpPr>
          <p:cNvPr id="3" name="标题 2"/>
          <p:cNvSpPr>
            <a:spLocks noGrp="1"/>
          </p:cNvSpPr>
          <p:nvPr>
            <p:ph type="title"/>
          </p:nvPr>
        </p:nvSpPr>
        <p:spPr/>
        <p:txBody>
          <a:bodyPr/>
          <a:lstStyle/>
          <a:p>
            <a:r>
              <a:rPr lang="zh-CN" altLang="en-US" dirty="0">
                <a:solidFill>
                  <a:schemeClr val="bg2">
                    <a:lumMod val="50000"/>
                  </a:schemeClr>
                </a:solidFill>
              </a:rPr>
              <a:t>任务</a:t>
            </a:r>
            <a:r>
              <a:rPr lang="en-US" altLang="zh-CN" dirty="0">
                <a:solidFill>
                  <a:schemeClr val="bg2">
                    <a:lumMod val="50000"/>
                  </a:schemeClr>
                </a:solidFill>
              </a:rPr>
              <a:t>1</a:t>
            </a:r>
            <a:r>
              <a:rPr lang="zh-CN" altLang="en-US" dirty="0">
                <a:solidFill>
                  <a:schemeClr val="bg2">
                    <a:lumMod val="50000"/>
                  </a:schemeClr>
                </a:solidFill>
              </a:rPr>
              <a:t>　文件压缩</a:t>
            </a:r>
            <a:r>
              <a:rPr lang="en-US" altLang="zh-CN" dirty="0">
                <a:solidFill>
                  <a:schemeClr val="bg2">
                    <a:lumMod val="50000"/>
                  </a:schemeClr>
                </a:solidFill>
              </a:rPr>
              <a:t>——WinRAR</a:t>
            </a:r>
            <a:endParaRPr lang="zh-CN" altLang="en-US" dirty="0">
              <a:solidFill>
                <a:schemeClr val="bg2">
                  <a:lumMod val="50000"/>
                </a:schemeClr>
              </a:solidFill>
            </a:endParaRPr>
          </a:p>
        </p:txBody>
      </p:sp>
    </p:spTree>
    <p:extLst>
      <p:ext uri="{BB962C8B-B14F-4D97-AF65-F5344CB8AC3E}">
        <p14:creationId xmlns:p14="http://schemas.microsoft.com/office/powerpoint/2010/main" val="181873097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拓展知识</a:t>
            </a:r>
            <a:endParaRPr lang="en-US" altLang="zh-CN" sz="2800" b="1" dirty="0" smtClean="0">
              <a:solidFill>
                <a:schemeClr val="bg2">
                  <a:lumMod val="50000"/>
                </a:schemeClr>
              </a:solidFill>
            </a:endParaRPr>
          </a:p>
        </p:txBody>
      </p:sp>
      <p:sp>
        <p:nvSpPr>
          <p:cNvPr id="3" name="标题 2"/>
          <p:cNvSpPr>
            <a:spLocks noGrp="1"/>
          </p:cNvSpPr>
          <p:nvPr>
            <p:ph type="title"/>
          </p:nvPr>
        </p:nvSpPr>
        <p:spPr/>
        <p:txBody>
          <a:bodyPr/>
          <a:lstStyle/>
          <a:p>
            <a:r>
              <a:rPr lang="zh-CN" altLang="en-US" dirty="0">
                <a:solidFill>
                  <a:schemeClr val="bg2">
                    <a:lumMod val="50000"/>
                  </a:schemeClr>
                </a:solidFill>
              </a:rPr>
              <a:t>任务</a:t>
            </a:r>
            <a:r>
              <a:rPr lang="en-US" altLang="zh-CN" dirty="0">
                <a:solidFill>
                  <a:schemeClr val="bg2">
                    <a:lumMod val="50000"/>
                  </a:schemeClr>
                </a:solidFill>
              </a:rPr>
              <a:t>1</a:t>
            </a:r>
            <a:r>
              <a:rPr lang="zh-CN" altLang="en-US" dirty="0">
                <a:solidFill>
                  <a:schemeClr val="bg2">
                    <a:lumMod val="50000"/>
                  </a:schemeClr>
                </a:solidFill>
              </a:rPr>
              <a:t>　文件压缩</a:t>
            </a:r>
            <a:r>
              <a:rPr lang="en-US" altLang="zh-CN" dirty="0">
                <a:solidFill>
                  <a:schemeClr val="bg2">
                    <a:lumMod val="50000"/>
                  </a:schemeClr>
                </a:solidFill>
              </a:rPr>
              <a:t>——WinRAR</a:t>
            </a:r>
            <a:endParaRPr lang="zh-CN" altLang="en-US" dirty="0">
              <a:solidFill>
                <a:schemeClr val="bg2">
                  <a:lumMod val="50000"/>
                </a:schemeClr>
              </a:solidFill>
            </a:endParaRPr>
          </a:p>
        </p:txBody>
      </p:sp>
      <p:sp>
        <p:nvSpPr>
          <p:cNvPr id="2" name="矩形 1"/>
          <p:cNvSpPr/>
          <p:nvPr/>
        </p:nvSpPr>
        <p:spPr>
          <a:xfrm>
            <a:off x="611560" y="2204864"/>
            <a:ext cx="7128792" cy="2973122"/>
          </a:xfrm>
          <a:prstGeom prst="rect">
            <a:avLst/>
          </a:prstGeom>
        </p:spPr>
        <p:txBody>
          <a:bodyPr wrap="square">
            <a:spAutoFit/>
          </a:bodyPr>
          <a:lstStyle/>
          <a:p>
            <a:pPr indent="457200" algn="just">
              <a:lnSpc>
                <a:spcPct val="130000"/>
              </a:lnSpc>
              <a:buNone/>
            </a:pPr>
            <a:r>
              <a:rPr lang="zh-CN" altLang="en-US" sz="1600" dirty="0">
                <a:latin typeface="宋体" pitchFamily="2" charset="-122"/>
                <a:ea typeface="宋体" pitchFamily="2" charset="-122"/>
              </a:rPr>
              <a:t>由于计算机处理的信息是以二进制数的形式表示的，因此压缩软件就是把二进制信息</a:t>
            </a:r>
            <a:r>
              <a:rPr lang="zh-CN" altLang="en-US" sz="1600" dirty="0" smtClean="0">
                <a:latin typeface="宋体" pitchFamily="2" charset="-122"/>
                <a:ea typeface="宋体" pitchFamily="2" charset="-122"/>
              </a:rPr>
              <a:t>中相同</a:t>
            </a:r>
            <a:r>
              <a:rPr lang="zh-CN" altLang="en-US" sz="1600" dirty="0">
                <a:latin typeface="宋体" pitchFamily="2" charset="-122"/>
                <a:ea typeface="宋体" pitchFamily="2" charset="-122"/>
              </a:rPr>
              <a:t>的字符串以特殊字符标记来达到压缩的目的。</a:t>
            </a:r>
          </a:p>
          <a:p>
            <a:pPr indent="457200" algn="just">
              <a:lnSpc>
                <a:spcPct val="130000"/>
              </a:lnSpc>
              <a:buNone/>
            </a:pPr>
            <a:r>
              <a:rPr lang="zh-CN" altLang="en-US" sz="1600" dirty="0">
                <a:latin typeface="宋体" pitchFamily="2" charset="-122"/>
                <a:ea typeface="宋体" pitchFamily="2" charset="-122"/>
              </a:rPr>
              <a:t>总体来说，压缩可以分为有损压缩和无损压缩两种。如果丢失个别的数据不会造成太</a:t>
            </a:r>
            <a:r>
              <a:rPr lang="zh-CN" altLang="en-US" sz="1600" dirty="0" smtClean="0">
                <a:latin typeface="宋体" pitchFamily="2" charset="-122"/>
                <a:ea typeface="宋体" pitchFamily="2" charset="-122"/>
              </a:rPr>
              <a:t>大的</a:t>
            </a:r>
            <a:r>
              <a:rPr lang="zh-CN" altLang="en-US" sz="1600" dirty="0">
                <a:latin typeface="宋体" pitchFamily="2" charset="-122"/>
                <a:ea typeface="宋体" pitchFamily="2" charset="-122"/>
              </a:rPr>
              <a:t>影响，这时可以忽略它们，这就是有损压缩。有损压缩广泛应用于动画、声音和</a:t>
            </a:r>
            <a:r>
              <a:rPr lang="zh-CN" altLang="en-US" sz="1600" dirty="0" smtClean="0">
                <a:latin typeface="宋体" pitchFamily="2" charset="-122"/>
                <a:ea typeface="宋体" pitchFamily="2" charset="-122"/>
              </a:rPr>
              <a:t>图像文件中，典型</a:t>
            </a:r>
            <a:r>
              <a:rPr lang="zh-CN" altLang="en-US" sz="1600" dirty="0">
                <a:latin typeface="宋体" pitchFamily="2" charset="-122"/>
                <a:ea typeface="宋体" pitchFamily="2" charset="-122"/>
              </a:rPr>
              <a:t>的代表就是光盘文件格式 </a:t>
            </a:r>
            <a:r>
              <a:rPr lang="en-US" altLang="zh-CN" sz="1600" dirty="0">
                <a:latin typeface="宋体" pitchFamily="2" charset="-122"/>
                <a:ea typeface="宋体" pitchFamily="2" charset="-122"/>
              </a:rPr>
              <a:t>MPEG</a:t>
            </a:r>
            <a:r>
              <a:rPr lang="zh-CN" altLang="en-US" sz="1600" dirty="0">
                <a:latin typeface="宋体" pitchFamily="2" charset="-122"/>
                <a:ea typeface="宋体" pitchFamily="2" charset="-122"/>
              </a:rPr>
              <a:t>、音乐文件格式</a:t>
            </a:r>
            <a:r>
              <a:rPr lang="en-US" altLang="zh-CN" sz="1600" dirty="0">
                <a:latin typeface="宋体" pitchFamily="2" charset="-122"/>
                <a:ea typeface="宋体" pitchFamily="2" charset="-122"/>
              </a:rPr>
              <a:t>MP3</a:t>
            </a:r>
            <a:r>
              <a:rPr lang="zh-CN" altLang="en-US" sz="1600" dirty="0">
                <a:latin typeface="宋体" pitchFamily="2" charset="-122"/>
                <a:ea typeface="宋体" pitchFamily="2" charset="-122"/>
              </a:rPr>
              <a:t>和图像文件格式</a:t>
            </a:r>
            <a:r>
              <a:rPr lang="en-US" altLang="zh-CN" sz="1600" dirty="0">
                <a:latin typeface="宋体" pitchFamily="2" charset="-122"/>
                <a:ea typeface="宋体" pitchFamily="2" charset="-122"/>
              </a:rPr>
              <a:t>JPEG</a:t>
            </a:r>
            <a:r>
              <a:rPr lang="zh-CN" altLang="en-US" sz="1600" dirty="0" smtClean="0">
                <a:latin typeface="宋体" pitchFamily="2" charset="-122"/>
                <a:ea typeface="宋体" pitchFamily="2" charset="-122"/>
              </a:rPr>
              <a:t>。但是</a:t>
            </a:r>
            <a:r>
              <a:rPr lang="zh-CN" altLang="en-US" sz="1600" dirty="0">
                <a:latin typeface="宋体" pitchFamily="2" charset="-122"/>
                <a:ea typeface="宋体" pitchFamily="2" charset="-122"/>
              </a:rPr>
              <a:t>更多情况下压缩数据必须准确无误，人们便设计出了无损压缩格式，如常见</a:t>
            </a:r>
            <a:r>
              <a:rPr lang="zh-CN" altLang="en-US" sz="1600" dirty="0" smtClean="0">
                <a:latin typeface="宋体" pitchFamily="2" charset="-122"/>
                <a:ea typeface="宋体" pitchFamily="2" charset="-122"/>
              </a:rPr>
              <a:t>的</a:t>
            </a:r>
            <a:r>
              <a:rPr lang="en-US" altLang="zh-CN" sz="1600" dirty="0" smtClean="0">
                <a:latin typeface="宋体" pitchFamily="2" charset="-122"/>
                <a:ea typeface="宋体" pitchFamily="2" charset="-122"/>
              </a:rPr>
              <a:t>FLAC</a:t>
            </a:r>
            <a:r>
              <a:rPr lang="zh-CN" altLang="en-US" sz="1600" dirty="0">
                <a:latin typeface="宋体" pitchFamily="2" charset="-122"/>
                <a:ea typeface="宋体" pitchFamily="2" charset="-122"/>
              </a:rPr>
              <a:t>、</a:t>
            </a:r>
            <a:r>
              <a:rPr lang="en-US" altLang="zh-CN" sz="1600" dirty="0">
                <a:latin typeface="宋体" pitchFamily="2" charset="-122"/>
                <a:ea typeface="宋体" pitchFamily="2" charset="-122"/>
              </a:rPr>
              <a:t>TAK </a:t>
            </a:r>
            <a:r>
              <a:rPr lang="zh-CN" altLang="en-US" sz="1600" dirty="0">
                <a:latin typeface="宋体" pitchFamily="2" charset="-122"/>
                <a:ea typeface="宋体" pitchFamily="2" charset="-122"/>
              </a:rPr>
              <a:t>等。压缩软件（</a:t>
            </a:r>
            <a:r>
              <a:rPr lang="en-US" altLang="zh-CN" sz="1600" dirty="0">
                <a:latin typeface="宋体" pitchFamily="2" charset="-122"/>
                <a:ea typeface="宋体" pitchFamily="2" charset="-122"/>
              </a:rPr>
              <a:t>Compression Software</a:t>
            </a:r>
            <a:r>
              <a:rPr lang="zh-CN" altLang="en-US" sz="1600" dirty="0">
                <a:latin typeface="宋体" pitchFamily="2" charset="-122"/>
                <a:ea typeface="宋体" pitchFamily="2" charset="-122"/>
              </a:rPr>
              <a:t>）自然就是利用压缩原理压缩数据的</a:t>
            </a:r>
            <a:r>
              <a:rPr lang="zh-CN" altLang="en-US" sz="1600" dirty="0" smtClean="0">
                <a:latin typeface="宋体" pitchFamily="2" charset="-122"/>
                <a:ea typeface="宋体" pitchFamily="2" charset="-122"/>
              </a:rPr>
              <a:t>工具，压缩</a:t>
            </a:r>
            <a:r>
              <a:rPr lang="zh-CN" altLang="en-US" sz="1600" dirty="0">
                <a:latin typeface="宋体" pitchFamily="2" charset="-122"/>
                <a:ea typeface="宋体" pitchFamily="2" charset="-122"/>
              </a:rPr>
              <a:t>后所生成的文件称为压缩包（</a:t>
            </a:r>
            <a:r>
              <a:rPr lang="en-US" altLang="zh-CN" sz="1600" dirty="0">
                <a:latin typeface="宋体" pitchFamily="2" charset="-122"/>
                <a:ea typeface="宋体" pitchFamily="2" charset="-122"/>
              </a:rPr>
              <a:t>Archive</a:t>
            </a:r>
            <a:r>
              <a:rPr lang="zh-CN" altLang="en-US" sz="1600" dirty="0">
                <a:latin typeface="宋体" pitchFamily="2" charset="-122"/>
                <a:ea typeface="宋体" pitchFamily="2" charset="-122"/>
              </a:rPr>
              <a:t>），体积只有原来的几分之一甚至更小</a:t>
            </a:r>
            <a:r>
              <a:rPr lang="zh-CN" altLang="en-US" sz="1600" dirty="0" smtClean="0">
                <a:latin typeface="宋体" pitchFamily="2" charset="-122"/>
                <a:ea typeface="宋体" pitchFamily="2" charset="-122"/>
              </a:rPr>
              <a:t>。</a:t>
            </a:r>
          </a:p>
        </p:txBody>
      </p:sp>
    </p:spTree>
    <p:extLst>
      <p:ext uri="{BB962C8B-B14F-4D97-AF65-F5344CB8AC3E}">
        <p14:creationId xmlns:p14="http://schemas.microsoft.com/office/powerpoint/2010/main" val="163207870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5040560"/>
          </a:xfrm>
        </p:spPr>
        <p:txBody>
          <a:bodyPr>
            <a:normAutofit/>
          </a:bodyPr>
          <a:lstStyle/>
          <a:p>
            <a:pPr marL="0" indent="0">
              <a:lnSpc>
                <a:spcPct val="160000"/>
              </a:lnSpc>
              <a:buNone/>
            </a:pPr>
            <a:r>
              <a:rPr lang="zh-CN" altLang="en-US" sz="2800" b="1" dirty="0" smtClean="0">
                <a:solidFill>
                  <a:schemeClr val="bg2">
                    <a:lumMod val="50000"/>
                  </a:schemeClr>
                </a:solidFill>
              </a:rPr>
              <a:t>做一做</a:t>
            </a:r>
            <a:endParaRPr lang="en-US" altLang="zh-CN" sz="2800" b="1" dirty="0" smtClean="0">
              <a:solidFill>
                <a:schemeClr val="bg2">
                  <a:lumMod val="50000"/>
                </a:schemeClr>
              </a:solidFill>
            </a:endParaRPr>
          </a:p>
          <a:p>
            <a:pPr marL="0" indent="457200" algn="just">
              <a:lnSpc>
                <a:spcPct val="150000"/>
              </a:lnSpc>
              <a:buNone/>
            </a:pPr>
            <a:r>
              <a:rPr lang="en-US" altLang="zh-CN" sz="1800" dirty="0">
                <a:latin typeface="宋体" pitchFamily="2" charset="-122"/>
                <a:ea typeface="宋体" pitchFamily="2" charset="-122"/>
              </a:rPr>
              <a:t>1.</a:t>
            </a:r>
            <a:r>
              <a:rPr lang="zh-CN" altLang="en-US" sz="1800" dirty="0">
                <a:latin typeface="宋体" pitchFamily="2" charset="-122"/>
                <a:ea typeface="宋体" pitchFamily="2" charset="-122"/>
              </a:rPr>
              <a:t>把</a:t>
            </a:r>
            <a:r>
              <a:rPr lang="zh-CN" altLang="en-US" sz="1800" dirty="0">
                <a:latin typeface="宋体" pitchFamily="2" charset="-122"/>
                <a:ea typeface="宋体" pitchFamily="2" charset="-122"/>
              </a:rPr>
              <a:t>“迅雷下载”</a:t>
            </a:r>
            <a:r>
              <a:rPr lang="zh-CN" altLang="en-US" sz="1800" dirty="0">
                <a:latin typeface="宋体" pitchFamily="2" charset="-122"/>
                <a:ea typeface="宋体" pitchFamily="2" charset="-122"/>
              </a:rPr>
              <a:t>文件夹中的文件打包压缩成“下载文件”，如果文件超过</a:t>
            </a:r>
            <a:r>
              <a:rPr lang="en-US" altLang="zh-CN" sz="1800" dirty="0">
                <a:latin typeface="宋体" pitchFamily="2" charset="-122"/>
                <a:ea typeface="宋体" pitchFamily="2" charset="-122"/>
              </a:rPr>
              <a:t>500MB</a:t>
            </a:r>
            <a:r>
              <a:rPr lang="zh-CN" altLang="en-US" sz="1800" dirty="0">
                <a:latin typeface="宋体" pitchFamily="2" charset="-122"/>
                <a:ea typeface="宋体" pitchFamily="2" charset="-122"/>
              </a:rPr>
              <a:t>分</a:t>
            </a:r>
            <a:r>
              <a:rPr lang="zh-CN" altLang="en-US" sz="1800" dirty="0">
                <a:latin typeface="宋体" pitchFamily="2" charset="-122"/>
                <a:ea typeface="宋体" pitchFamily="2" charset="-122"/>
              </a:rPr>
              <a:t>卷压缩</a:t>
            </a:r>
            <a:r>
              <a:rPr lang="zh-CN" altLang="en-US" sz="1800" dirty="0">
                <a:latin typeface="宋体" pitchFamily="2" charset="-122"/>
                <a:ea typeface="宋体" pitchFamily="2" charset="-122"/>
              </a:rPr>
              <a:t>成每 </a:t>
            </a:r>
            <a:r>
              <a:rPr lang="en-US" altLang="zh-CN" sz="1800" dirty="0">
                <a:latin typeface="宋体" pitchFamily="2" charset="-122"/>
                <a:ea typeface="宋体" pitchFamily="2" charset="-122"/>
              </a:rPr>
              <a:t>500MB</a:t>
            </a:r>
            <a:r>
              <a:rPr lang="zh-CN" altLang="en-US" sz="1800" dirty="0">
                <a:latin typeface="宋体" pitchFamily="2" charset="-122"/>
                <a:ea typeface="宋体" pitchFamily="2" charset="-122"/>
              </a:rPr>
              <a:t>一个压缩包，压缩时加入密码“</a:t>
            </a:r>
            <a:r>
              <a:rPr lang="en-US" altLang="zh-CN" sz="1800" dirty="0">
                <a:latin typeface="宋体" pitchFamily="2" charset="-122"/>
                <a:ea typeface="宋体" pitchFamily="2" charset="-122"/>
              </a:rPr>
              <a:t>13579”</a:t>
            </a:r>
            <a:r>
              <a:rPr lang="zh-CN" altLang="en-US" sz="1800" dirty="0">
                <a:latin typeface="宋体" pitchFamily="2" charset="-122"/>
                <a:ea typeface="宋体" pitchFamily="2" charset="-122"/>
              </a:rPr>
              <a:t>。</a:t>
            </a:r>
          </a:p>
          <a:p>
            <a:pPr marL="0" indent="457200" algn="just">
              <a:lnSpc>
                <a:spcPct val="150000"/>
              </a:lnSpc>
              <a:buNone/>
            </a:pPr>
            <a:r>
              <a:rPr lang="en-US" altLang="zh-CN" sz="1800" dirty="0">
                <a:latin typeface="宋体" pitchFamily="2" charset="-122"/>
                <a:ea typeface="宋体" pitchFamily="2" charset="-122"/>
              </a:rPr>
              <a:t>2.</a:t>
            </a:r>
            <a:r>
              <a:rPr lang="zh-CN" altLang="en-US" sz="1800" dirty="0">
                <a:latin typeface="宋体" pitchFamily="2" charset="-122"/>
                <a:ea typeface="宋体" pitchFamily="2" charset="-122"/>
              </a:rPr>
              <a:t>解压缩“</a:t>
            </a:r>
            <a:r>
              <a:rPr lang="en-US" altLang="zh-CN" sz="1800" dirty="0">
                <a:latin typeface="宋体" pitchFamily="2" charset="-122"/>
                <a:ea typeface="宋体" pitchFamily="2" charset="-122"/>
              </a:rPr>
              <a:t>D:\</a:t>
            </a:r>
            <a:r>
              <a:rPr lang="zh-CN" altLang="en-US" sz="1800" dirty="0">
                <a:latin typeface="宋体" pitchFamily="2" charset="-122"/>
                <a:ea typeface="宋体" pitchFamily="2" charset="-122"/>
              </a:rPr>
              <a:t>素材</a:t>
            </a:r>
            <a:r>
              <a:rPr lang="en-US" altLang="zh-CN" sz="1800" dirty="0">
                <a:latin typeface="宋体" pitchFamily="2" charset="-122"/>
                <a:ea typeface="宋体" pitchFamily="2" charset="-122"/>
              </a:rPr>
              <a:t>\</a:t>
            </a:r>
            <a:r>
              <a:rPr lang="zh-CN" altLang="en-US" sz="1800" dirty="0">
                <a:latin typeface="宋体" pitchFamily="2" charset="-122"/>
                <a:ea typeface="宋体" pitchFamily="2" charset="-122"/>
              </a:rPr>
              <a:t>项目</a:t>
            </a:r>
            <a:r>
              <a:rPr lang="en-US" altLang="zh-CN" sz="1800" dirty="0">
                <a:latin typeface="宋体" pitchFamily="2" charset="-122"/>
                <a:ea typeface="宋体" pitchFamily="2" charset="-122"/>
              </a:rPr>
              <a:t>3 \</a:t>
            </a:r>
            <a:r>
              <a:rPr lang="zh-CN" altLang="en-US" sz="1800" dirty="0">
                <a:latin typeface="宋体" pitchFamily="2" charset="-122"/>
                <a:ea typeface="宋体" pitchFamily="2" charset="-122"/>
              </a:rPr>
              <a:t>压缩作业</a:t>
            </a:r>
            <a:r>
              <a:rPr lang="en-US" altLang="zh-CN" sz="1800" dirty="0">
                <a:latin typeface="宋体" pitchFamily="2" charset="-122"/>
                <a:ea typeface="宋体" pitchFamily="2" charset="-122"/>
              </a:rPr>
              <a:t>.</a:t>
            </a:r>
            <a:r>
              <a:rPr lang="en-US" altLang="zh-CN" sz="1800" dirty="0" err="1">
                <a:latin typeface="宋体" pitchFamily="2" charset="-122"/>
                <a:ea typeface="宋体" pitchFamily="2" charset="-122"/>
              </a:rPr>
              <a:t>rar</a:t>
            </a:r>
            <a:r>
              <a:rPr lang="en-US" altLang="zh-CN" sz="1800" dirty="0">
                <a:latin typeface="宋体" pitchFamily="2" charset="-122"/>
                <a:ea typeface="宋体" pitchFamily="2" charset="-122"/>
              </a:rPr>
              <a:t>”</a:t>
            </a:r>
            <a:r>
              <a:rPr lang="zh-CN" altLang="en-US" sz="1800" dirty="0">
                <a:latin typeface="宋体" pitchFamily="2" charset="-122"/>
                <a:ea typeface="宋体" pitchFamily="2" charset="-122"/>
              </a:rPr>
              <a:t>，解压密码为“</a:t>
            </a:r>
            <a:r>
              <a:rPr lang="en-US" altLang="zh-CN" sz="1800" dirty="0">
                <a:latin typeface="宋体" pitchFamily="2" charset="-122"/>
                <a:ea typeface="宋体" pitchFamily="2" charset="-122"/>
              </a:rPr>
              <a:t>666”</a:t>
            </a:r>
            <a:r>
              <a:rPr lang="zh-CN" altLang="en-US" sz="1800" dirty="0">
                <a:latin typeface="宋体" pitchFamily="2" charset="-122"/>
                <a:ea typeface="宋体" pitchFamily="2" charset="-122"/>
              </a:rPr>
              <a:t>，完成解压缩后的</a:t>
            </a:r>
            <a:r>
              <a:rPr lang="zh-CN" altLang="en-US" sz="1800" dirty="0">
                <a:latin typeface="宋体" pitchFamily="2" charset="-122"/>
                <a:ea typeface="宋体" pitchFamily="2" charset="-122"/>
              </a:rPr>
              <a:t>文件“基础知识题”</a:t>
            </a:r>
            <a:r>
              <a:rPr lang="zh-CN" altLang="en-US" sz="1800" dirty="0">
                <a:latin typeface="宋体" pitchFamily="2" charset="-122"/>
                <a:ea typeface="宋体" pitchFamily="2" charset="-122"/>
              </a:rPr>
              <a:t>中的题目。</a:t>
            </a:r>
          </a:p>
          <a:p>
            <a:pPr marL="0" indent="457200" algn="just">
              <a:lnSpc>
                <a:spcPct val="150000"/>
              </a:lnSpc>
              <a:buNone/>
            </a:pPr>
            <a:r>
              <a:rPr lang="en-US" altLang="zh-CN" sz="1800" dirty="0">
                <a:latin typeface="宋体" pitchFamily="2" charset="-122"/>
                <a:ea typeface="宋体" pitchFamily="2" charset="-122"/>
              </a:rPr>
              <a:t>3.</a:t>
            </a:r>
            <a:r>
              <a:rPr lang="zh-CN" altLang="en-US" sz="1800" dirty="0">
                <a:latin typeface="宋体" pitchFamily="2" charset="-122"/>
                <a:ea typeface="宋体" pitchFamily="2" charset="-122"/>
              </a:rPr>
              <a:t>完成“基础知识题”后，另存为“我的答案”，并制成压缩文件包，设置压缩密码</a:t>
            </a:r>
            <a:r>
              <a:rPr lang="zh-CN" altLang="en-US" sz="1800" dirty="0">
                <a:latin typeface="宋体" pitchFamily="2" charset="-122"/>
                <a:ea typeface="宋体" pitchFamily="2" charset="-122"/>
              </a:rPr>
              <a:t>为“</a:t>
            </a:r>
            <a:r>
              <a:rPr lang="en-US" altLang="zh-CN" sz="1800" dirty="0">
                <a:latin typeface="宋体" pitchFamily="2" charset="-122"/>
                <a:ea typeface="宋体" pitchFamily="2" charset="-122"/>
              </a:rPr>
              <a:t>study”</a:t>
            </a:r>
            <a:r>
              <a:rPr lang="zh-CN" altLang="en-US" sz="1800" dirty="0">
                <a:latin typeface="宋体" pitchFamily="2" charset="-122"/>
                <a:ea typeface="宋体" pitchFamily="2" charset="-122"/>
              </a:rPr>
              <a:t>。</a:t>
            </a:r>
          </a:p>
          <a:p>
            <a:pPr marL="0" indent="457200" algn="just">
              <a:lnSpc>
                <a:spcPct val="150000"/>
              </a:lnSpc>
              <a:buNone/>
            </a:pPr>
            <a:r>
              <a:rPr lang="en-US" altLang="zh-CN" sz="1800" dirty="0">
                <a:latin typeface="宋体" pitchFamily="2" charset="-122"/>
                <a:ea typeface="宋体" pitchFamily="2" charset="-122"/>
              </a:rPr>
              <a:t>4.</a:t>
            </a:r>
            <a:r>
              <a:rPr lang="zh-CN" altLang="en-US" sz="1800" dirty="0">
                <a:latin typeface="宋体" pitchFamily="2" charset="-122"/>
                <a:ea typeface="宋体" pitchFamily="2" charset="-122"/>
              </a:rPr>
              <a:t>文件压缩过程是怎样的？请在网络中找到答案，然后用自己的话来回答，录入到</a:t>
            </a:r>
            <a:r>
              <a:rPr lang="zh-CN" altLang="en-US" sz="1800" dirty="0">
                <a:latin typeface="宋体" pitchFamily="2" charset="-122"/>
                <a:ea typeface="宋体" pitchFamily="2" charset="-122"/>
              </a:rPr>
              <a:t>记事本</a:t>
            </a:r>
            <a:r>
              <a:rPr lang="zh-CN" altLang="en-US" sz="1800" dirty="0">
                <a:latin typeface="宋体" pitchFamily="2" charset="-122"/>
                <a:ea typeface="宋体" pitchFamily="2" charset="-122"/>
              </a:rPr>
              <a:t>中，保存名为“压缩过程 </a:t>
            </a:r>
            <a:r>
              <a:rPr lang="en-US" altLang="zh-CN" sz="1800" dirty="0">
                <a:latin typeface="宋体" pitchFamily="2" charset="-122"/>
                <a:ea typeface="宋体" pitchFamily="2" charset="-122"/>
              </a:rPr>
              <a:t>.txt”</a:t>
            </a:r>
            <a:r>
              <a:rPr lang="zh-CN" altLang="en-US" sz="1800" dirty="0">
                <a:latin typeface="宋体" pitchFamily="2" charset="-122"/>
                <a:ea typeface="宋体" pitchFamily="2" charset="-122"/>
              </a:rPr>
              <a:t>，添加到“我的答案”压缩包中。</a:t>
            </a:r>
            <a:endParaRPr lang="zh-CN" altLang="zh-CN" sz="1800" dirty="0">
              <a:latin typeface="宋体" pitchFamily="2" charset="-122"/>
              <a:ea typeface="宋体" pitchFamily="2" charset="-122"/>
            </a:endParaRPr>
          </a:p>
        </p:txBody>
      </p:sp>
      <p:sp>
        <p:nvSpPr>
          <p:cNvPr id="3" name="标题 2"/>
          <p:cNvSpPr>
            <a:spLocks noGrp="1"/>
          </p:cNvSpPr>
          <p:nvPr>
            <p:ph type="title"/>
          </p:nvPr>
        </p:nvSpPr>
        <p:spPr/>
        <p:txBody>
          <a:bodyPr/>
          <a:lstStyle/>
          <a:p>
            <a:r>
              <a:rPr lang="zh-CN" altLang="en-US" dirty="0">
                <a:solidFill>
                  <a:schemeClr val="bg2">
                    <a:lumMod val="50000"/>
                  </a:schemeClr>
                </a:solidFill>
              </a:rPr>
              <a:t>任务</a:t>
            </a:r>
            <a:r>
              <a:rPr lang="en-US" altLang="zh-CN" dirty="0">
                <a:solidFill>
                  <a:schemeClr val="bg2">
                    <a:lumMod val="50000"/>
                  </a:schemeClr>
                </a:solidFill>
              </a:rPr>
              <a:t>1</a:t>
            </a:r>
            <a:r>
              <a:rPr lang="zh-CN" altLang="en-US" dirty="0">
                <a:solidFill>
                  <a:schemeClr val="bg2">
                    <a:lumMod val="50000"/>
                  </a:schemeClr>
                </a:solidFill>
              </a:rPr>
              <a:t>　文件压缩</a:t>
            </a:r>
            <a:r>
              <a:rPr lang="en-US" altLang="zh-CN" dirty="0">
                <a:solidFill>
                  <a:schemeClr val="bg2">
                    <a:lumMod val="50000"/>
                  </a:schemeClr>
                </a:solidFill>
              </a:rPr>
              <a:t>——WinRAR</a:t>
            </a:r>
            <a:endParaRPr lang="zh-CN" altLang="en-US" dirty="0">
              <a:solidFill>
                <a:schemeClr val="bg2">
                  <a:lumMod val="50000"/>
                </a:schemeClr>
              </a:solidFill>
            </a:endParaRPr>
          </a:p>
        </p:txBody>
      </p:sp>
    </p:spTree>
    <p:extLst>
      <p:ext uri="{BB962C8B-B14F-4D97-AF65-F5344CB8AC3E}">
        <p14:creationId xmlns:p14="http://schemas.microsoft.com/office/powerpoint/2010/main" val="368092093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lnSpcReduction="10000"/>
          </a:bodyPr>
          <a:lstStyle/>
          <a:p>
            <a:pPr marL="0" indent="0">
              <a:lnSpc>
                <a:spcPct val="160000"/>
              </a:lnSpc>
              <a:buNone/>
            </a:pPr>
            <a:r>
              <a:rPr lang="zh-CN" altLang="en-US" sz="2800" b="1" dirty="0" smtClean="0">
                <a:solidFill>
                  <a:schemeClr val="bg2">
                    <a:lumMod val="50000"/>
                  </a:schemeClr>
                </a:solidFill>
              </a:rPr>
              <a:t>任务分析</a:t>
            </a:r>
            <a:endParaRPr lang="en-US" altLang="zh-CN" sz="2800" b="1" dirty="0" smtClean="0">
              <a:solidFill>
                <a:schemeClr val="bg2">
                  <a:lumMod val="50000"/>
                </a:schemeClr>
              </a:solidFill>
            </a:endParaRPr>
          </a:p>
          <a:p>
            <a:pPr marL="109538" indent="603250" algn="just">
              <a:lnSpc>
                <a:spcPct val="150000"/>
              </a:lnSpc>
              <a:buNone/>
            </a:pPr>
            <a:r>
              <a:rPr lang="zh-CN" altLang="en-US" sz="2400" dirty="0">
                <a:latin typeface="宋体" pitchFamily="2" charset="-122"/>
                <a:ea typeface="宋体" pitchFamily="2" charset="-122"/>
              </a:rPr>
              <a:t>实现文件或文件夹的加密，要有一款合适的加密软件，最重要的是要掌握它的应用技巧。</a:t>
            </a:r>
          </a:p>
          <a:p>
            <a:pPr marL="109538" indent="603250" algn="just">
              <a:lnSpc>
                <a:spcPct val="150000"/>
              </a:lnSpc>
              <a:buNone/>
            </a:pPr>
            <a:r>
              <a:rPr lang="zh-CN" altLang="en-US" sz="2400" dirty="0">
                <a:latin typeface="宋体" pitchFamily="2" charset="-122"/>
                <a:ea typeface="宋体" pitchFamily="2" charset="-122"/>
              </a:rPr>
              <a:t>文件夹加密超级大师是强大易用的加密软件，具有文件加密</a:t>
            </a:r>
            <a:r>
              <a:rPr lang="en-US" altLang="zh-CN" sz="2400" dirty="0">
                <a:latin typeface="宋体" pitchFamily="2" charset="-122"/>
                <a:ea typeface="宋体" pitchFamily="2" charset="-122"/>
              </a:rPr>
              <a:t>/</a:t>
            </a:r>
            <a:r>
              <a:rPr lang="zh-CN" altLang="en-US" sz="2400" dirty="0">
                <a:latin typeface="宋体" pitchFamily="2" charset="-122"/>
                <a:ea typeface="宋体" pitchFamily="2" charset="-122"/>
              </a:rPr>
              <a:t>解密、文件夹加密</a:t>
            </a:r>
            <a:r>
              <a:rPr lang="en-US" altLang="zh-CN" sz="2400" dirty="0">
                <a:latin typeface="宋体" pitchFamily="2" charset="-122"/>
                <a:ea typeface="宋体" pitchFamily="2" charset="-122"/>
              </a:rPr>
              <a:t>/</a:t>
            </a:r>
            <a:r>
              <a:rPr lang="zh-CN" altLang="en-US" sz="2400" dirty="0" smtClean="0">
                <a:latin typeface="宋体" pitchFamily="2" charset="-122"/>
                <a:ea typeface="宋体" pitchFamily="2" charset="-122"/>
              </a:rPr>
              <a:t>解密等</a:t>
            </a:r>
            <a:r>
              <a:rPr lang="zh-CN" altLang="en-US" sz="2400" dirty="0">
                <a:latin typeface="宋体" pitchFamily="2" charset="-122"/>
                <a:ea typeface="宋体" pitchFamily="2" charset="-122"/>
              </a:rPr>
              <a:t>功能。其采用先进的加密算法，使文件加密和文件夹加密后，真正达到无懈可击，没有</a:t>
            </a:r>
            <a:r>
              <a:rPr lang="zh-CN" altLang="en-US" sz="2400" dirty="0" smtClean="0">
                <a:latin typeface="宋体" pitchFamily="2" charset="-122"/>
                <a:ea typeface="宋体" pitchFamily="2" charset="-122"/>
              </a:rPr>
              <a:t>密码</a:t>
            </a:r>
            <a:r>
              <a:rPr lang="zh-CN" altLang="en-US" sz="2400" dirty="0">
                <a:latin typeface="宋体" pitchFamily="2" charset="-122"/>
                <a:ea typeface="宋体" pitchFamily="2" charset="-122"/>
              </a:rPr>
              <a:t>就无法解密，并能够防止被删除、复制和移动。</a:t>
            </a:r>
          </a:p>
        </p:txBody>
      </p:sp>
      <p:sp>
        <p:nvSpPr>
          <p:cNvPr id="3" name="标题 2"/>
          <p:cNvSpPr>
            <a:spLocks noGrp="1"/>
          </p:cNvSpPr>
          <p:nvPr>
            <p:ph type="title"/>
          </p:nvPr>
        </p:nvSpPr>
        <p:spPr>
          <a:xfrm>
            <a:off x="457200" y="274638"/>
            <a:ext cx="8579296" cy="1143000"/>
          </a:xfrm>
        </p:spPr>
        <p:txBody>
          <a:bodyPr>
            <a:normAutofit fontScale="90000"/>
          </a:bodyPr>
          <a:lstStyle/>
          <a:p>
            <a:r>
              <a:rPr lang="zh-CN" altLang="en-US" dirty="0" smtClean="0">
                <a:solidFill>
                  <a:schemeClr val="bg2">
                    <a:lumMod val="50000"/>
                  </a:schemeClr>
                </a:solidFill>
              </a:rPr>
              <a:t>任务</a:t>
            </a:r>
            <a:r>
              <a:rPr lang="en-US" altLang="zh-CN" dirty="0" smtClean="0">
                <a:solidFill>
                  <a:schemeClr val="bg2">
                    <a:lumMod val="50000"/>
                  </a:schemeClr>
                </a:solidFill>
              </a:rPr>
              <a:t>2</a:t>
            </a:r>
            <a:r>
              <a:rPr lang="zh-CN" altLang="en-US" dirty="0">
                <a:solidFill>
                  <a:schemeClr val="bg2">
                    <a:lumMod val="50000"/>
                  </a:schemeClr>
                </a:solidFill>
              </a:rPr>
              <a:t>　文件</a:t>
            </a:r>
            <a:r>
              <a:rPr lang="zh-CN" altLang="en-US" dirty="0" smtClean="0">
                <a:solidFill>
                  <a:schemeClr val="bg2">
                    <a:lumMod val="50000"/>
                  </a:schemeClr>
                </a:solidFill>
              </a:rPr>
              <a:t>加密</a:t>
            </a:r>
            <a:r>
              <a:rPr lang="en-US" altLang="zh-CN" dirty="0">
                <a:solidFill>
                  <a:schemeClr val="bg2">
                    <a:lumMod val="50000"/>
                  </a:schemeClr>
                </a:solidFill>
              </a:rPr>
              <a:t>——</a:t>
            </a:r>
            <a:r>
              <a:rPr lang="zh-CN" altLang="en-US" dirty="0" smtClean="0">
                <a:solidFill>
                  <a:schemeClr val="bg2">
                    <a:lumMod val="50000"/>
                  </a:schemeClr>
                </a:solidFill>
              </a:rPr>
              <a:t>文件</a:t>
            </a:r>
            <a:r>
              <a:rPr lang="zh-CN" altLang="en-US" dirty="0">
                <a:solidFill>
                  <a:schemeClr val="bg2">
                    <a:lumMod val="50000"/>
                  </a:schemeClr>
                </a:solidFill>
              </a:rPr>
              <a:t>加密超级大师</a:t>
            </a:r>
          </a:p>
        </p:txBody>
      </p:sp>
    </p:spTree>
    <p:extLst>
      <p:ext uri="{BB962C8B-B14F-4D97-AF65-F5344CB8AC3E}">
        <p14:creationId xmlns:p14="http://schemas.microsoft.com/office/powerpoint/2010/main" val="226548696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888232"/>
            <a:ext cx="8229600" cy="3917032"/>
          </a:xfrm>
        </p:spPr>
        <p:txBody>
          <a:bodyPr>
            <a:normAutofit/>
          </a:bodyPr>
          <a:lstStyle/>
          <a:p>
            <a:pPr marL="0" indent="0">
              <a:lnSpc>
                <a:spcPct val="160000"/>
              </a:lnSpc>
              <a:buNone/>
            </a:pPr>
            <a:r>
              <a:rPr lang="zh-CN" altLang="en-US" sz="2800" b="1" dirty="0" smtClean="0">
                <a:solidFill>
                  <a:schemeClr val="bg2">
                    <a:lumMod val="50000"/>
                  </a:schemeClr>
                </a:solidFill>
              </a:rPr>
              <a:t>任务要点</a:t>
            </a:r>
            <a:endParaRPr lang="en-US" altLang="zh-CN" sz="2800" b="1" dirty="0" smtClean="0">
              <a:solidFill>
                <a:schemeClr val="bg2">
                  <a:lumMod val="50000"/>
                </a:schemeClr>
              </a:solidFill>
            </a:endParaRPr>
          </a:p>
          <a:p>
            <a:pPr>
              <a:lnSpc>
                <a:spcPct val="200000"/>
              </a:lnSpc>
            </a:pPr>
            <a:r>
              <a:rPr lang="zh-CN" altLang="en-US" sz="2400" dirty="0" smtClean="0">
                <a:latin typeface="宋体" pitchFamily="2" charset="-122"/>
                <a:ea typeface="宋体" pitchFamily="2" charset="-122"/>
              </a:rPr>
              <a:t>文件</a:t>
            </a:r>
            <a:r>
              <a:rPr lang="zh-CN" altLang="en-US" sz="2400" dirty="0">
                <a:latin typeface="宋体" pitchFamily="2" charset="-122"/>
                <a:ea typeface="宋体" pitchFamily="2" charset="-122"/>
              </a:rPr>
              <a:t>加密</a:t>
            </a:r>
          </a:p>
          <a:p>
            <a:pPr>
              <a:lnSpc>
                <a:spcPct val="200000"/>
              </a:lnSpc>
            </a:pPr>
            <a:r>
              <a:rPr lang="zh-CN" altLang="en-US" sz="2400" dirty="0" smtClean="0">
                <a:latin typeface="宋体" pitchFamily="2" charset="-122"/>
                <a:ea typeface="宋体" pitchFamily="2" charset="-122"/>
              </a:rPr>
              <a:t>文件夹</a:t>
            </a:r>
            <a:r>
              <a:rPr lang="zh-CN" altLang="en-US" sz="2400" dirty="0">
                <a:latin typeface="宋体" pitchFamily="2" charset="-122"/>
                <a:ea typeface="宋体" pitchFamily="2" charset="-122"/>
              </a:rPr>
              <a:t>加密</a:t>
            </a:r>
          </a:p>
          <a:p>
            <a:pPr>
              <a:lnSpc>
                <a:spcPct val="200000"/>
              </a:lnSpc>
            </a:pPr>
            <a:r>
              <a:rPr lang="zh-CN" altLang="en-US" sz="2400" dirty="0" smtClean="0">
                <a:latin typeface="宋体" pitchFamily="2" charset="-122"/>
                <a:ea typeface="宋体" pitchFamily="2" charset="-122"/>
              </a:rPr>
              <a:t>打开</a:t>
            </a:r>
            <a:r>
              <a:rPr lang="zh-CN" altLang="en-US" sz="2400" dirty="0">
                <a:latin typeface="宋体" pitchFamily="2" charset="-122"/>
                <a:ea typeface="宋体" pitchFamily="2" charset="-122"/>
              </a:rPr>
              <a:t>、解密加密文件夹或加密文件</a:t>
            </a:r>
          </a:p>
          <a:p>
            <a:pPr>
              <a:lnSpc>
                <a:spcPct val="200000"/>
              </a:lnSpc>
            </a:pPr>
            <a:r>
              <a:rPr lang="zh-CN" altLang="en-US" sz="2400" dirty="0" smtClean="0">
                <a:latin typeface="宋体" pitchFamily="2" charset="-122"/>
                <a:ea typeface="宋体" pitchFamily="2" charset="-122"/>
              </a:rPr>
              <a:t>磁盘</a:t>
            </a:r>
            <a:r>
              <a:rPr lang="zh-CN" altLang="en-US" sz="2400" dirty="0">
                <a:latin typeface="宋体" pitchFamily="2" charset="-122"/>
                <a:ea typeface="宋体" pitchFamily="2" charset="-122"/>
              </a:rPr>
              <a:t>保护</a:t>
            </a:r>
            <a:endParaRPr lang="zh-CN" altLang="zh-CN" sz="2400" dirty="0">
              <a:latin typeface="宋体" pitchFamily="2" charset="-122"/>
              <a:ea typeface="宋体" pitchFamily="2" charset="-122"/>
            </a:endParaRPr>
          </a:p>
        </p:txBody>
      </p:sp>
      <p:sp>
        <p:nvSpPr>
          <p:cNvPr id="3" name="标题 2"/>
          <p:cNvSpPr>
            <a:spLocks noGrp="1"/>
          </p:cNvSpPr>
          <p:nvPr>
            <p:ph type="title"/>
          </p:nvPr>
        </p:nvSpPr>
        <p:spPr>
          <a:xfrm>
            <a:off x="251520" y="274638"/>
            <a:ext cx="8640960" cy="1143000"/>
          </a:xfrm>
        </p:spPr>
        <p:txBody>
          <a:bodyPr>
            <a:normAutofit fontScale="90000"/>
          </a:bodyPr>
          <a:lstStyle/>
          <a:p>
            <a:r>
              <a:rPr lang="zh-CN" altLang="en-US" dirty="0" smtClean="0">
                <a:solidFill>
                  <a:schemeClr val="bg2">
                    <a:lumMod val="50000"/>
                  </a:schemeClr>
                </a:solidFill>
              </a:rPr>
              <a:t>任务</a:t>
            </a:r>
            <a:r>
              <a:rPr lang="en-US" altLang="zh-CN" dirty="0" smtClean="0">
                <a:solidFill>
                  <a:schemeClr val="bg2">
                    <a:lumMod val="50000"/>
                  </a:schemeClr>
                </a:solidFill>
              </a:rPr>
              <a:t>2</a:t>
            </a:r>
            <a:r>
              <a:rPr lang="zh-CN" altLang="en-US" dirty="0">
                <a:solidFill>
                  <a:schemeClr val="bg2">
                    <a:lumMod val="50000"/>
                  </a:schemeClr>
                </a:solidFill>
              </a:rPr>
              <a:t>　文件</a:t>
            </a:r>
            <a:r>
              <a:rPr lang="zh-CN" altLang="en-US" dirty="0" smtClean="0">
                <a:solidFill>
                  <a:schemeClr val="bg2">
                    <a:lumMod val="50000"/>
                  </a:schemeClr>
                </a:solidFill>
              </a:rPr>
              <a:t>加密</a:t>
            </a:r>
            <a:r>
              <a:rPr lang="en-US" altLang="zh-CN" dirty="0">
                <a:solidFill>
                  <a:schemeClr val="bg2">
                    <a:lumMod val="50000"/>
                  </a:schemeClr>
                </a:solidFill>
              </a:rPr>
              <a:t>——</a:t>
            </a:r>
            <a:r>
              <a:rPr lang="zh-CN" altLang="en-US" dirty="0" smtClean="0">
                <a:solidFill>
                  <a:schemeClr val="bg2">
                    <a:lumMod val="50000"/>
                  </a:schemeClr>
                </a:solidFill>
              </a:rPr>
              <a:t>文件</a:t>
            </a:r>
            <a:r>
              <a:rPr lang="zh-CN" altLang="en-US" dirty="0">
                <a:solidFill>
                  <a:schemeClr val="bg2">
                    <a:lumMod val="50000"/>
                  </a:schemeClr>
                </a:solidFill>
              </a:rPr>
              <a:t>加密超级大师</a:t>
            </a:r>
          </a:p>
        </p:txBody>
      </p:sp>
    </p:spTree>
    <p:extLst>
      <p:ext uri="{BB962C8B-B14F-4D97-AF65-F5344CB8AC3E}">
        <p14:creationId xmlns:p14="http://schemas.microsoft.com/office/powerpoint/2010/main" val="76734456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内容占位符 3"/>
          <p:cNvSpPr>
            <a:spLocks noGrp="1"/>
          </p:cNvSpPr>
          <p:nvPr>
            <p:ph idx="1"/>
          </p:nvPr>
        </p:nvSpPr>
        <p:spPr>
          <a:xfrm>
            <a:off x="457200" y="1484784"/>
            <a:ext cx="8229600" cy="4680520"/>
          </a:xfrm>
        </p:spPr>
        <p:txBody>
          <a:bodyPr>
            <a:normAutofit/>
          </a:bodyPr>
          <a:lstStyle/>
          <a:p>
            <a:pPr marL="0" indent="0">
              <a:lnSpc>
                <a:spcPct val="160000"/>
              </a:lnSpc>
              <a:buNone/>
            </a:pPr>
            <a:r>
              <a:rPr lang="zh-CN" altLang="en-US" sz="2800" b="1" dirty="0" smtClean="0">
                <a:solidFill>
                  <a:schemeClr val="bg2">
                    <a:lumMod val="50000"/>
                  </a:schemeClr>
                </a:solidFill>
              </a:rPr>
              <a:t>拓展知识</a:t>
            </a:r>
            <a:endParaRPr lang="en-US" altLang="zh-CN" sz="2800" b="1" dirty="0" smtClean="0">
              <a:solidFill>
                <a:schemeClr val="bg2">
                  <a:lumMod val="50000"/>
                </a:schemeClr>
              </a:solidFill>
            </a:endParaRPr>
          </a:p>
        </p:txBody>
      </p:sp>
      <p:sp>
        <p:nvSpPr>
          <p:cNvPr id="3" name="标题 2"/>
          <p:cNvSpPr>
            <a:spLocks noGrp="1"/>
          </p:cNvSpPr>
          <p:nvPr>
            <p:ph type="title"/>
          </p:nvPr>
        </p:nvSpPr>
        <p:spPr>
          <a:xfrm>
            <a:off x="457200" y="274638"/>
            <a:ext cx="8579296" cy="1143000"/>
          </a:xfrm>
        </p:spPr>
        <p:txBody>
          <a:bodyPr>
            <a:normAutofit fontScale="90000"/>
          </a:bodyPr>
          <a:lstStyle/>
          <a:p>
            <a:r>
              <a:rPr lang="zh-CN" altLang="en-US" dirty="0">
                <a:solidFill>
                  <a:schemeClr val="bg2">
                    <a:lumMod val="50000"/>
                  </a:schemeClr>
                </a:solidFill>
              </a:rPr>
              <a:t>任务</a:t>
            </a:r>
            <a:r>
              <a:rPr lang="en-US" altLang="zh-CN" dirty="0">
                <a:solidFill>
                  <a:schemeClr val="bg2">
                    <a:lumMod val="50000"/>
                  </a:schemeClr>
                </a:solidFill>
              </a:rPr>
              <a:t>2</a:t>
            </a:r>
            <a:r>
              <a:rPr lang="zh-CN" altLang="en-US" dirty="0">
                <a:solidFill>
                  <a:schemeClr val="bg2">
                    <a:lumMod val="50000"/>
                  </a:schemeClr>
                </a:solidFill>
              </a:rPr>
              <a:t>　文件</a:t>
            </a:r>
            <a:r>
              <a:rPr lang="zh-CN" altLang="en-US" dirty="0" smtClean="0">
                <a:solidFill>
                  <a:schemeClr val="bg2">
                    <a:lumMod val="50000"/>
                  </a:schemeClr>
                </a:solidFill>
              </a:rPr>
              <a:t>加密</a:t>
            </a:r>
            <a:r>
              <a:rPr lang="en-US" altLang="zh-CN" dirty="0">
                <a:solidFill>
                  <a:schemeClr val="bg2">
                    <a:lumMod val="50000"/>
                  </a:schemeClr>
                </a:solidFill>
              </a:rPr>
              <a:t>——</a:t>
            </a:r>
            <a:r>
              <a:rPr lang="zh-CN" altLang="en-US" dirty="0" smtClean="0">
                <a:solidFill>
                  <a:schemeClr val="bg2">
                    <a:lumMod val="50000"/>
                  </a:schemeClr>
                </a:solidFill>
              </a:rPr>
              <a:t>文件</a:t>
            </a:r>
            <a:r>
              <a:rPr lang="zh-CN" altLang="en-US" dirty="0">
                <a:solidFill>
                  <a:schemeClr val="bg2">
                    <a:lumMod val="50000"/>
                  </a:schemeClr>
                </a:solidFill>
              </a:rPr>
              <a:t>加密超级大师</a:t>
            </a:r>
          </a:p>
        </p:txBody>
      </p:sp>
      <p:sp>
        <p:nvSpPr>
          <p:cNvPr id="5" name="矩形 4"/>
          <p:cNvSpPr/>
          <p:nvPr/>
        </p:nvSpPr>
        <p:spPr>
          <a:xfrm>
            <a:off x="611560" y="2204864"/>
            <a:ext cx="7920880" cy="3453253"/>
          </a:xfrm>
          <a:prstGeom prst="rect">
            <a:avLst/>
          </a:prstGeom>
        </p:spPr>
        <p:txBody>
          <a:bodyPr wrap="square">
            <a:spAutoFit/>
          </a:bodyPr>
          <a:lstStyle/>
          <a:p>
            <a:pPr indent="457200" algn="just">
              <a:lnSpc>
                <a:spcPct val="130000"/>
              </a:lnSpc>
              <a:buNone/>
            </a:pPr>
            <a:r>
              <a:rPr lang="zh-CN" altLang="en-US" sz="1400" dirty="0">
                <a:latin typeface="宋体" pitchFamily="2" charset="-122"/>
                <a:ea typeface="宋体" pitchFamily="2" charset="-122"/>
              </a:rPr>
              <a:t>文件加密是一种常见的密码学应用，文件加密技术是以下 </a:t>
            </a:r>
            <a:r>
              <a:rPr lang="en-US" altLang="zh-CN" sz="1400" dirty="0">
                <a:latin typeface="宋体" pitchFamily="2" charset="-122"/>
                <a:ea typeface="宋体" pitchFamily="2" charset="-122"/>
              </a:rPr>
              <a:t>3</a:t>
            </a:r>
            <a:r>
              <a:rPr lang="zh-CN" altLang="en-US" sz="1400" dirty="0">
                <a:latin typeface="宋体" pitchFamily="2" charset="-122"/>
                <a:ea typeface="宋体" pitchFamily="2" charset="-122"/>
              </a:rPr>
              <a:t>种技术的结合</a:t>
            </a:r>
            <a:r>
              <a:rPr lang="zh-CN" altLang="en-US" sz="1400" dirty="0" smtClean="0">
                <a:latin typeface="宋体" pitchFamily="2" charset="-122"/>
                <a:ea typeface="宋体" pitchFamily="2" charset="-122"/>
              </a:rPr>
              <a:t>。</a:t>
            </a:r>
            <a:endParaRPr lang="en-US" altLang="zh-CN" sz="1400" dirty="0" smtClean="0">
              <a:latin typeface="宋体" pitchFamily="2" charset="-122"/>
              <a:ea typeface="宋体" pitchFamily="2" charset="-122"/>
            </a:endParaRPr>
          </a:p>
          <a:p>
            <a:pPr indent="457200" algn="just">
              <a:lnSpc>
                <a:spcPct val="130000"/>
              </a:lnSpc>
              <a:buNone/>
            </a:pPr>
            <a:r>
              <a:rPr lang="zh-CN" altLang="en-US" sz="1400" dirty="0" smtClean="0">
                <a:latin typeface="宋体" pitchFamily="2" charset="-122"/>
                <a:ea typeface="宋体" pitchFamily="2" charset="-122"/>
              </a:rPr>
              <a:t>（</a:t>
            </a:r>
            <a:r>
              <a:rPr lang="en-US" altLang="zh-CN" sz="1400" dirty="0">
                <a:latin typeface="宋体" pitchFamily="2" charset="-122"/>
                <a:ea typeface="宋体" pitchFamily="2" charset="-122"/>
              </a:rPr>
              <a:t>1</a:t>
            </a:r>
            <a:r>
              <a:rPr lang="zh-CN" altLang="en-US" sz="1400" dirty="0">
                <a:latin typeface="宋体" pitchFamily="2" charset="-122"/>
                <a:ea typeface="宋体" pitchFamily="2" charset="-122"/>
              </a:rPr>
              <a:t>）密码技术。包括对称密码和非对称密码，可能是分组密码，也可能采用序列密码文件加密的底层技术</a:t>
            </a:r>
            <a:r>
              <a:rPr lang="zh-CN" altLang="en-US" sz="1400" dirty="0" smtClean="0">
                <a:latin typeface="宋体" pitchFamily="2" charset="-122"/>
                <a:ea typeface="宋体" pitchFamily="2" charset="-122"/>
              </a:rPr>
              <a:t>。</a:t>
            </a:r>
            <a:endParaRPr lang="en-US" altLang="zh-CN" sz="1400" dirty="0" smtClean="0">
              <a:latin typeface="宋体" pitchFamily="2" charset="-122"/>
              <a:ea typeface="宋体" pitchFamily="2" charset="-122"/>
            </a:endParaRPr>
          </a:p>
          <a:p>
            <a:pPr indent="457200" algn="just">
              <a:lnSpc>
                <a:spcPct val="130000"/>
              </a:lnSpc>
              <a:buNone/>
            </a:pPr>
            <a:r>
              <a:rPr lang="zh-CN" altLang="en-US" sz="1400" dirty="0" smtClean="0">
                <a:latin typeface="宋体" pitchFamily="2" charset="-122"/>
                <a:ea typeface="宋体" pitchFamily="2" charset="-122"/>
              </a:rPr>
              <a:t>（</a:t>
            </a:r>
            <a:r>
              <a:rPr lang="en-US" altLang="zh-CN" sz="1400" dirty="0">
                <a:latin typeface="宋体" pitchFamily="2" charset="-122"/>
                <a:ea typeface="宋体" pitchFamily="2" charset="-122"/>
              </a:rPr>
              <a:t>2</a:t>
            </a:r>
            <a:r>
              <a:rPr lang="zh-CN" altLang="en-US" sz="1400" dirty="0">
                <a:latin typeface="宋体" pitchFamily="2" charset="-122"/>
                <a:ea typeface="宋体" pitchFamily="2" charset="-122"/>
              </a:rPr>
              <a:t>）文件系统。文件系统是操作系统的重要组成部分。对文件的输入输出操作或文件的组织和存储形式进行加密也是文件加密的常用手段。对动态文件进行加密尤其需要熟悉文件系统的细节。文件系统与操作系统其他部分的关联，如设备管理、进程管理和内存管理等，都可被用于文件加密</a:t>
            </a:r>
            <a:r>
              <a:rPr lang="zh-CN" altLang="en-US" sz="1400" dirty="0" smtClean="0">
                <a:latin typeface="宋体" pitchFamily="2" charset="-122"/>
                <a:ea typeface="宋体" pitchFamily="2" charset="-122"/>
              </a:rPr>
              <a:t>。</a:t>
            </a:r>
            <a:endParaRPr lang="en-US" altLang="zh-CN" sz="1400" dirty="0" smtClean="0">
              <a:latin typeface="宋体" pitchFamily="2" charset="-122"/>
              <a:ea typeface="宋体" pitchFamily="2" charset="-122"/>
            </a:endParaRPr>
          </a:p>
          <a:p>
            <a:pPr indent="457200" algn="just">
              <a:lnSpc>
                <a:spcPct val="130000"/>
              </a:lnSpc>
              <a:buNone/>
            </a:pPr>
            <a:r>
              <a:rPr lang="zh-CN" altLang="en-US" sz="1400" dirty="0" smtClean="0">
                <a:latin typeface="宋体" pitchFamily="2" charset="-122"/>
                <a:ea typeface="宋体" pitchFamily="2" charset="-122"/>
              </a:rPr>
              <a:t>（</a:t>
            </a:r>
            <a:r>
              <a:rPr lang="en-US" altLang="zh-CN" sz="1400" dirty="0">
                <a:latin typeface="宋体" pitchFamily="2" charset="-122"/>
                <a:ea typeface="宋体" pitchFamily="2" charset="-122"/>
              </a:rPr>
              <a:t>3</a:t>
            </a:r>
            <a:r>
              <a:rPr lang="zh-CN" altLang="en-US" sz="1400" dirty="0">
                <a:latin typeface="宋体" pitchFamily="2" charset="-122"/>
                <a:ea typeface="宋体" pitchFamily="2" charset="-122"/>
              </a:rPr>
              <a:t>）文件分析技术。不同的文件类型的语义操作体现在对该文件类型进行操作的应用程序中，通过分析文件的语法结构和关联的应用程序代码而进行一些置换和替换，在实际应用中经常可以达到一定的文件加密效果。利用以上技术，文件加密主要包括以下内容。</a:t>
            </a:r>
          </a:p>
          <a:p>
            <a:pPr indent="457200" algn="just">
              <a:lnSpc>
                <a:spcPct val="130000"/>
              </a:lnSpc>
              <a:buNone/>
            </a:pPr>
            <a:r>
              <a:rPr lang="zh-CN" altLang="en-US" sz="1400" dirty="0">
                <a:latin typeface="宋体" pitchFamily="2" charset="-122"/>
                <a:ea typeface="宋体" pitchFamily="2" charset="-122"/>
              </a:rPr>
              <a:t>①文件的内容加密通常采用二进制加密的方法。</a:t>
            </a:r>
          </a:p>
          <a:p>
            <a:pPr indent="457200" algn="just">
              <a:lnSpc>
                <a:spcPct val="130000"/>
              </a:lnSpc>
              <a:buNone/>
            </a:pPr>
            <a:r>
              <a:rPr lang="zh-CN" altLang="en-US" sz="1400" dirty="0">
                <a:latin typeface="宋体" pitchFamily="2" charset="-122"/>
                <a:ea typeface="宋体" pitchFamily="2" charset="-122"/>
              </a:rPr>
              <a:t>②文件的属性加密。</a:t>
            </a:r>
          </a:p>
          <a:p>
            <a:pPr indent="457200" algn="just">
              <a:lnSpc>
                <a:spcPct val="130000"/>
              </a:lnSpc>
              <a:buNone/>
            </a:pPr>
            <a:r>
              <a:rPr lang="zh-CN" altLang="en-US" sz="1400" dirty="0">
                <a:latin typeface="宋体" pitchFamily="2" charset="-122"/>
                <a:ea typeface="宋体" pitchFamily="2" charset="-122"/>
              </a:rPr>
              <a:t>③文件的输入输出和操作过程的加密，即动态文件加密</a:t>
            </a:r>
            <a:r>
              <a:rPr lang="zh-CN" altLang="en-US" sz="1400" dirty="0" smtClean="0">
                <a:latin typeface="宋体" pitchFamily="2" charset="-122"/>
                <a:ea typeface="宋体" pitchFamily="2" charset="-122"/>
              </a:rPr>
              <a:t>。</a:t>
            </a:r>
            <a:endParaRPr lang="zh-CN" altLang="en-US" sz="1400" dirty="0">
              <a:latin typeface="宋体" pitchFamily="2" charset="-122"/>
              <a:ea typeface="宋体" pitchFamily="2" charset="-122"/>
            </a:endParaRPr>
          </a:p>
        </p:txBody>
      </p:sp>
    </p:spTree>
    <p:extLst>
      <p:ext uri="{BB962C8B-B14F-4D97-AF65-F5344CB8AC3E}">
        <p14:creationId xmlns:p14="http://schemas.microsoft.com/office/powerpoint/2010/main" val="464895866"/>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聚合">
  <a:themeElements>
    <a:clrScheme name="聚合">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聚合">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font script="Geor" typeface="Sylfaen"/>
      </a:minorFont>
    </a:fontScheme>
    <a:fmtScheme name="聚合">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Concourse</Template>
  <TotalTime>236</TotalTime>
  <Words>2429</Words>
  <Application>Microsoft Office PowerPoint</Application>
  <PresentationFormat>全屏显示(4:3)</PresentationFormat>
  <Paragraphs>159</Paragraphs>
  <Slides>31</Slides>
  <Notes>0</Notes>
  <HiddenSlides>0</HiddenSlides>
  <MMClips>0</MMClips>
  <ScaleCrop>false</ScaleCrop>
  <HeadingPairs>
    <vt:vector size="4" baseType="variant">
      <vt:variant>
        <vt:lpstr>主题</vt:lpstr>
      </vt:variant>
      <vt:variant>
        <vt:i4>1</vt:i4>
      </vt:variant>
      <vt:variant>
        <vt:lpstr>幻灯片标题</vt:lpstr>
      </vt:variant>
      <vt:variant>
        <vt:i4>31</vt:i4>
      </vt:variant>
    </vt:vector>
  </HeadingPairs>
  <TitlesOfParts>
    <vt:vector size="32" baseType="lpstr">
      <vt:lpstr>聚合</vt:lpstr>
      <vt:lpstr>项目3　文件管理工具</vt:lpstr>
      <vt:lpstr>项目3　文件管理工具</vt:lpstr>
      <vt:lpstr>任务1　文件压缩——WinRAR</vt:lpstr>
      <vt:lpstr>任务1　文件压缩——WinRAR</vt:lpstr>
      <vt:lpstr>任务1　文件压缩——WinRAR</vt:lpstr>
      <vt:lpstr>任务1　文件压缩——WinRAR</vt:lpstr>
      <vt:lpstr>任务2　文件加密——文件加密超级大师</vt:lpstr>
      <vt:lpstr>任务2　文件加密——文件加密超级大师</vt:lpstr>
      <vt:lpstr>任务2　文件加密——文件加密超级大师</vt:lpstr>
      <vt:lpstr>任务2　文件加密——文件加密超级大师</vt:lpstr>
      <vt:lpstr>任务3　文件恢复—— EasyRecovery</vt:lpstr>
      <vt:lpstr>任务3　文件恢复—— EasyRecovery</vt:lpstr>
      <vt:lpstr>任务3　文件恢复—— EasyRecovery</vt:lpstr>
      <vt:lpstr>任务3　文件恢复—— EasyRecovery</vt:lpstr>
      <vt:lpstr>任务4　文件阅读——Adobe Reader</vt:lpstr>
      <vt:lpstr>任务4　文件阅读——Adobe Reader</vt:lpstr>
      <vt:lpstr>任务4　文件阅读——Adobe Reader</vt:lpstr>
      <vt:lpstr>任务4　文件阅读——Adobe Reader</vt:lpstr>
      <vt:lpstr>任务5　文件格式转换——格式工厂</vt:lpstr>
      <vt:lpstr>任务5　文件格式转换——格式工厂</vt:lpstr>
      <vt:lpstr>任务5　文件格式转换——格式工厂</vt:lpstr>
      <vt:lpstr>任务5　文件格式转换——格式工厂</vt:lpstr>
      <vt:lpstr>任务6　文件格式转换—— PDF与Word转换</vt:lpstr>
      <vt:lpstr>任务6　文件格式转换—— PDF与Word转换</vt:lpstr>
      <vt:lpstr>任务6　文件格式转换—— PDF与Word转换</vt:lpstr>
      <vt:lpstr>任务6　文件格式转换—— PDF与Word转换</vt:lpstr>
      <vt:lpstr>任务7　文件翻译工具——金山词霸</vt:lpstr>
      <vt:lpstr>任务7　文件翻译工具——金山词霸</vt:lpstr>
      <vt:lpstr>任务7　文件翻译工具——金山词霸</vt:lpstr>
      <vt:lpstr>任务7　文件翻译工具——金山词霸</vt:lpstr>
      <vt:lpstr>项目3　文件管理工具</vt:lpstr>
    </vt:vector>
  </TitlesOfParts>
  <Company>Microsoft</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项目3 文件管理工具</dc:title>
  <dc:creator>Microsoft</dc:creator>
  <cp:lastModifiedBy>oliver</cp:lastModifiedBy>
  <cp:revision>29</cp:revision>
  <dcterms:created xsi:type="dcterms:W3CDTF">2018-07-03T11:46:00Z</dcterms:created>
  <dcterms:modified xsi:type="dcterms:W3CDTF">2018-07-30T04:39:08Z</dcterms:modified>
</cp:coreProperties>
</file>

<file path=docProps/thumbnail.jpeg>
</file>